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5" r:id="rId1"/>
  </p:sldMasterIdLst>
  <p:notesMasterIdLst>
    <p:notesMasterId r:id="rId41"/>
  </p:notesMasterIdLst>
  <p:handoutMasterIdLst>
    <p:handoutMasterId r:id="rId42"/>
  </p:handoutMasterIdLst>
  <p:sldIdLst>
    <p:sldId id="256" r:id="rId2"/>
    <p:sldId id="272" r:id="rId3"/>
    <p:sldId id="267" r:id="rId4"/>
    <p:sldId id="258" r:id="rId5"/>
    <p:sldId id="259" r:id="rId6"/>
    <p:sldId id="260" r:id="rId7"/>
    <p:sldId id="262" r:id="rId8"/>
    <p:sldId id="263" r:id="rId9"/>
    <p:sldId id="264" r:id="rId10"/>
    <p:sldId id="268" r:id="rId11"/>
    <p:sldId id="269" r:id="rId12"/>
    <p:sldId id="271" r:id="rId13"/>
    <p:sldId id="270" r:id="rId14"/>
    <p:sldId id="265" r:id="rId15"/>
    <p:sldId id="266" r:id="rId16"/>
    <p:sldId id="281" r:id="rId17"/>
    <p:sldId id="273" r:id="rId18"/>
    <p:sldId id="274" r:id="rId19"/>
    <p:sldId id="282" r:id="rId20"/>
    <p:sldId id="276" r:id="rId21"/>
    <p:sldId id="283" r:id="rId22"/>
    <p:sldId id="277" r:id="rId23"/>
    <p:sldId id="275" r:id="rId24"/>
    <p:sldId id="278" r:id="rId25"/>
    <p:sldId id="293" r:id="rId26"/>
    <p:sldId id="279" r:id="rId27"/>
    <p:sldId id="292" r:id="rId28"/>
    <p:sldId id="284" r:id="rId29"/>
    <p:sldId id="291" r:id="rId30"/>
    <p:sldId id="285" r:id="rId31"/>
    <p:sldId id="286" r:id="rId32"/>
    <p:sldId id="290" r:id="rId33"/>
    <p:sldId id="287" r:id="rId34"/>
    <p:sldId id="288" r:id="rId35"/>
    <p:sldId id="289" r:id="rId36"/>
    <p:sldId id="280" r:id="rId37"/>
    <p:sldId id="294" r:id="rId38"/>
    <p:sldId id="295"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6" autoAdjust="0"/>
    <p:restoredTop sz="73280" autoAdjust="0"/>
  </p:normalViewPr>
  <p:slideViewPr>
    <p:cSldViewPr snapToGrid="0">
      <p:cViewPr varScale="1">
        <p:scale>
          <a:sx n="55" d="100"/>
          <a:sy n="55" d="100"/>
        </p:scale>
        <p:origin x="1338" y="60"/>
      </p:cViewPr>
      <p:guideLst/>
    </p:cSldViewPr>
  </p:slideViewPr>
  <p:notesTextViewPr>
    <p:cViewPr>
      <p:scale>
        <a:sx n="3" d="2"/>
        <a:sy n="3" d="2"/>
      </p:scale>
      <p:origin x="0" y="0"/>
    </p:cViewPr>
  </p:notesTextViewPr>
  <p:notesViewPr>
    <p:cSldViewPr snapToGrid="0">
      <p:cViewPr varScale="1">
        <p:scale>
          <a:sx n="89" d="100"/>
          <a:sy n="89" d="100"/>
        </p:scale>
        <p:origin x="571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6DF055-8CB7-411E-94F6-01881D99E8F7}" type="doc">
      <dgm:prSet loTypeId="urn:microsoft.com/office/officeart/2005/8/layout/hProcess9" loCatId="process" qsTypeId="urn:microsoft.com/office/officeart/2005/8/quickstyle/simple1" qsCatId="simple" csTypeId="urn:microsoft.com/office/officeart/2005/8/colors/accent1_2" csCatId="accent1" phldr="1"/>
      <dgm:spPr/>
    </dgm:pt>
    <dgm:pt modelId="{1CF8F5A1-0C8C-4217-BD50-56272DD7F6FD}">
      <dgm:prSet phldrT="[Text]"/>
      <dgm:spPr/>
      <dgm:t>
        <a:bodyPr/>
        <a:lstStyle/>
        <a:p>
          <a:r>
            <a:rPr lang="en-US" dirty="0" smtClean="0"/>
            <a:t>$match</a:t>
          </a:r>
          <a:endParaRPr lang="en-US" dirty="0"/>
        </a:p>
      </dgm:t>
    </dgm:pt>
    <dgm:pt modelId="{1EA9777B-19AB-4414-996D-E89AECBB173C}" type="parTrans" cxnId="{5332DCDC-F8D4-4D7C-B181-CB70AE95DE92}">
      <dgm:prSet/>
      <dgm:spPr/>
      <dgm:t>
        <a:bodyPr/>
        <a:lstStyle/>
        <a:p>
          <a:endParaRPr lang="en-US"/>
        </a:p>
      </dgm:t>
    </dgm:pt>
    <dgm:pt modelId="{74EABE36-4840-48CF-A071-EEACC21876D0}" type="sibTrans" cxnId="{5332DCDC-F8D4-4D7C-B181-CB70AE95DE92}">
      <dgm:prSet/>
      <dgm:spPr/>
      <dgm:t>
        <a:bodyPr/>
        <a:lstStyle/>
        <a:p>
          <a:endParaRPr lang="en-US"/>
        </a:p>
      </dgm:t>
    </dgm:pt>
    <dgm:pt modelId="{2A9AC41A-49F0-4E4C-9D7B-182A12BBC4AF}">
      <dgm:prSet phldrT="[Text]"/>
      <dgm:spPr/>
      <dgm:t>
        <a:bodyPr/>
        <a:lstStyle/>
        <a:p>
          <a:r>
            <a:rPr lang="en-US" dirty="0" smtClean="0"/>
            <a:t>$group</a:t>
          </a:r>
          <a:endParaRPr lang="en-US" dirty="0"/>
        </a:p>
      </dgm:t>
    </dgm:pt>
    <dgm:pt modelId="{AA961B20-25B9-4F5B-8811-3312740FC4E2}" type="parTrans" cxnId="{4DE8F15B-1F95-4ADD-842E-BC7E0A759B55}">
      <dgm:prSet/>
      <dgm:spPr/>
      <dgm:t>
        <a:bodyPr/>
        <a:lstStyle/>
        <a:p>
          <a:endParaRPr lang="en-US"/>
        </a:p>
      </dgm:t>
    </dgm:pt>
    <dgm:pt modelId="{9567CBAE-D1E2-4028-8D51-FCEA1A36C19D}" type="sibTrans" cxnId="{4DE8F15B-1F95-4ADD-842E-BC7E0A759B55}">
      <dgm:prSet/>
      <dgm:spPr/>
      <dgm:t>
        <a:bodyPr/>
        <a:lstStyle/>
        <a:p>
          <a:endParaRPr lang="en-US"/>
        </a:p>
      </dgm:t>
    </dgm:pt>
    <dgm:pt modelId="{CD0B8EBF-931B-48B8-96DB-2CDB76BC95BF}">
      <dgm:prSet phldrT="[Text]"/>
      <dgm:spPr/>
      <dgm:t>
        <a:bodyPr/>
        <a:lstStyle/>
        <a:p>
          <a:r>
            <a:rPr lang="en-US" dirty="0" smtClean="0"/>
            <a:t>$project</a:t>
          </a:r>
          <a:endParaRPr lang="en-US" dirty="0"/>
        </a:p>
      </dgm:t>
    </dgm:pt>
    <dgm:pt modelId="{FA7162A6-8765-451D-823C-085BA62E2277}" type="parTrans" cxnId="{9BFBA5AB-D8E7-4B3F-BD77-F823DB4ED90C}">
      <dgm:prSet/>
      <dgm:spPr/>
      <dgm:t>
        <a:bodyPr/>
        <a:lstStyle/>
        <a:p>
          <a:endParaRPr lang="en-US"/>
        </a:p>
      </dgm:t>
    </dgm:pt>
    <dgm:pt modelId="{AED8A4E7-8B7C-4BD4-BCF8-BB1C52B3F381}" type="sibTrans" cxnId="{9BFBA5AB-D8E7-4B3F-BD77-F823DB4ED90C}">
      <dgm:prSet/>
      <dgm:spPr/>
      <dgm:t>
        <a:bodyPr/>
        <a:lstStyle/>
        <a:p>
          <a:endParaRPr lang="en-US"/>
        </a:p>
      </dgm:t>
    </dgm:pt>
    <dgm:pt modelId="{F3B3FC0B-3E1E-4718-9DEC-F6AD0CA24F6A}" type="pres">
      <dgm:prSet presAssocID="{566DF055-8CB7-411E-94F6-01881D99E8F7}" presName="CompostProcess" presStyleCnt="0">
        <dgm:presLayoutVars>
          <dgm:dir/>
          <dgm:resizeHandles val="exact"/>
        </dgm:presLayoutVars>
      </dgm:prSet>
      <dgm:spPr/>
    </dgm:pt>
    <dgm:pt modelId="{D10B837E-3B29-4B0B-9895-FA2024245407}" type="pres">
      <dgm:prSet presAssocID="{566DF055-8CB7-411E-94F6-01881D99E8F7}" presName="arrow" presStyleLbl="bgShp" presStyleIdx="0" presStyleCnt="1"/>
      <dgm:spPr/>
    </dgm:pt>
    <dgm:pt modelId="{05F5F2FA-F901-40E0-9049-F74DF846E7EA}" type="pres">
      <dgm:prSet presAssocID="{566DF055-8CB7-411E-94F6-01881D99E8F7}" presName="linearProcess" presStyleCnt="0"/>
      <dgm:spPr/>
    </dgm:pt>
    <dgm:pt modelId="{B877DECD-DD45-42CA-8A7A-F0A2323DF066}" type="pres">
      <dgm:prSet presAssocID="{1CF8F5A1-0C8C-4217-BD50-56272DD7F6FD}" presName="textNode" presStyleLbl="node1" presStyleIdx="0" presStyleCnt="3">
        <dgm:presLayoutVars>
          <dgm:bulletEnabled val="1"/>
        </dgm:presLayoutVars>
      </dgm:prSet>
      <dgm:spPr/>
      <dgm:t>
        <a:bodyPr/>
        <a:lstStyle/>
        <a:p>
          <a:endParaRPr lang="en-US"/>
        </a:p>
      </dgm:t>
    </dgm:pt>
    <dgm:pt modelId="{9A082FB0-E81C-40B2-B5C8-39B78EAF0B58}" type="pres">
      <dgm:prSet presAssocID="{74EABE36-4840-48CF-A071-EEACC21876D0}" presName="sibTrans" presStyleCnt="0"/>
      <dgm:spPr/>
    </dgm:pt>
    <dgm:pt modelId="{7A972307-F088-4C92-81A6-FDB55E4288A1}" type="pres">
      <dgm:prSet presAssocID="{2A9AC41A-49F0-4E4C-9D7B-182A12BBC4AF}" presName="textNode" presStyleLbl="node1" presStyleIdx="1" presStyleCnt="3">
        <dgm:presLayoutVars>
          <dgm:bulletEnabled val="1"/>
        </dgm:presLayoutVars>
      </dgm:prSet>
      <dgm:spPr/>
      <dgm:t>
        <a:bodyPr/>
        <a:lstStyle/>
        <a:p>
          <a:endParaRPr lang="en-US"/>
        </a:p>
      </dgm:t>
    </dgm:pt>
    <dgm:pt modelId="{42E24364-3A5C-4B67-B490-6EE998E578FC}" type="pres">
      <dgm:prSet presAssocID="{9567CBAE-D1E2-4028-8D51-FCEA1A36C19D}" presName="sibTrans" presStyleCnt="0"/>
      <dgm:spPr/>
    </dgm:pt>
    <dgm:pt modelId="{01124AD7-F411-4D77-83CD-E1ED330C1806}" type="pres">
      <dgm:prSet presAssocID="{CD0B8EBF-931B-48B8-96DB-2CDB76BC95BF}" presName="textNode" presStyleLbl="node1" presStyleIdx="2" presStyleCnt="3">
        <dgm:presLayoutVars>
          <dgm:bulletEnabled val="1"/>
        </dgm:presLayoutVars>
      </dgm:prSet>
      <dgm:spPr/>
      <dgm:t>
        <a:bodyPr/>
        <a:lstStyle/>
        <a:p>
          <a:endParaRPr lang="en-US"/>
        </a:p>
      </dgm:t>
    </dgm:pt>
  </dgm:ptLst>
  <dgm:cxnLst>
    <dgm:cxn modelId="{5332DCDC-F8D4-4D7C-B181-CB70AE95DE92}" srcId="{566DF055-8CB7-411E-94F6-01881D99E8F7}" destId="{1CF8F5A1-0C8C-4217-BD50-56272DD7F6FD}" srcOrd="0" destOrd="0" parTransId="{1EA9777B-19AB-4414-996D-E89AECBB173C}" sibTransId="{74EABE36-4840-48CF-A071-EEACC21876D0}"/>
    <dgm:cxn modelId="{6852186F-D761-4550-808A-DDC109B5EE78}" type="presOf" srcId="{2A9AC41A-49F0-4E4C-9D7B-182A12BBC4AF}" destId="{7A972307-F088-4C92-81A6-FDB55E4288A1}" srcOrd="0" destOrd="0" presId="urn:microsoft.com/office/officeart/2005/8/layout/hProcess9"/>
    <dgm:cxn modelId="{9DA34290-4C69-46B6-BAA6-EE864BAD70CC}" type="presOf" srcId="{1CF8F5A1-0C8C-4217-BD50-56272DD7F6FD}" destId="{B877DECD-DD45-42CA-8A7A-F0A2323DF066}" srcOrd="0" destOrd="0" presId="urn:microsoft.com/office/officeart/2005/8/layout/hProcess9"/>
    <dgm:cxn modelId="{4DE8F15B-1F95-4ADD-842E-BC7E0A759B55}" srcId="{566DF055-8CB7-411E-94F6-01881D99E8F7}" destId="{2A9AC41A-49F0-4E4C-9D7B-182A12BBC4AF}" srcOrd="1" destOrd="0" parTransId="{AA961B20-25B9-4F5B-8811-3312740FC4E2}" sibTransId="{9567CBAE-D1E2-4028-8D51-FCEA1A36C19D}"/>
    <dgm:cxn modelId="{9BFBA5AB-D8E7-4B3F-BD77-F823DB4ED90C}" srcId="{566DF055-8CB7-411E-94F6-01881D99E8F7}" destId="{CD0B8EBF-931B-48B8-96DB-2CDB76BC95BF}" srcOrd="2" destOrd="0" parTransId="{FA7162A6-8765-451D-823C-085BA62E2277}" sibTransId="{AED8A4E7-8B7C-4BD4-BCF8-BB1C52B3F381}"/>
    <dgm:cxn modelId="{78FA569D-5E02-4F17-BD4F-1D513B0BFB1A}" type="presOf" srcId="{CD0B8EBF-931B-48B8-96DB-2CDB76BC95BF}" destId="{01124AD7-F411-4D77-83CD-E1ED330C1806}" srcOrd="0" destOrd="0" presId="urn:microsoft.com/office/officeart/2005/8/layout/hProcess9"/>
    <dgm:cxn modelId="{76DA1E6F-084A-4D68-822E-DBAA63792BAB}" type="presOf" srcId="{566DF055-8CB7-411E-94F6-01881D99E8F7}" destId="{F3B3FC0B-3E1E-4718-9DEC-F6AD0CA24F6A}" srcOrd="0" destOrd="0" presId="urn:microsoft.com/office/officeart/2005/8/layout/hProcess9"/>
    <dgm:cxn modelId="{64B43457-B50D-4041-B6B5-24296C47CD7D}" type="presParOf" srcId="{F3B3FC0B-3E1E-4718-9DEC-F6AD0CA24F6A}" destId="{D10B837E-3B29-4B0B-9895-FA2024245407}" srcOrd="0" destOrd="0" presId="urn:microsoft.com/office/officeart/2005/8/layout/hProcess9"/>
    <dgm:cxn modelId="{ACF118D7-746E-4F17-9B05-11E0CB269FD7}" type="presParOf" srcId="{F3B3FC0B-3E1E-4718-9DEC-F6AD0CA24F6A}" destId="{05F5F2FA-F901-40E0-9049-F74DF846E7EA}" srcOrd="1" destOrd="0" presId="urn:microsoft.com/office/officeart/2005/8/layout/hProcess9"/>
    <dgm:cxn modelId="{FEE6EA25-96E0-440D-988A-1357AAA6BD2E}" type="presParOf" srcId="{05F5F2FA-F901-40E0-9049-F74DF846E7EA}" destId="{B877DECD-DD45-42CA-8A7A-F0A2323DF066}" srcOrd="0" destOrd="0" presId="urn:microsoft.com/office/officeart/2005/8/layout/hProcess9"/>
    <dgm:cxn modelId="{8F6AE860-95A4-402E-95E3-2FBFF9CCDD16}" type="presParOf" srcId="{05F5F2FA-F901-40E0-9049-F74DF846E7EA}" destId="{9A082FB0-E81C-40B2-B5C8-39B78EAF0B58}" srcOrd="1" destOrd="0" presId="urn:microsoft.com/office/officeart/2005/8/layout/hProcess9"/>
    <dgm:cxn modelId="{782C5EF3-B64C-4638-B8E0-37C34B0CBBD6}" type="presParOf" srcId="{05F5F2FA-F901-40E0-9049-F74DF846E7EA}" destId="{7A972307-F088-4C92-81A6-FDB55E4288A1}" srcOrd="2" destOrd="0" presId="urn:microsoft.com/office/officeart/2005/8/layout/hProcess9"/>
    <dgm:cxn modelId="{C1961184-6983-45B0-AC8B-B76EA4F3400D}" type="presParOf" srcId="{05F5F2FA-F901-40E0-9049-F74DF846E7EA}" destId="{42E24364-3A5C-4B67-B490-6EE998E578FC}" srcOrd="3" destOrd="0" presId="urn:microsoft.com/office/officeart/2005/8/layout/hProcess9"/>
    <dgm:cxn modelId="{1FC3D0FA-B5EF-4566-B509-B41E64C77CDC}" type="presParOf" srcId="{05F5F2FA-F901-40E0-9049-F74DF846E7EA}" destId="{01124AD7-F411-4D77-83CD-E1ED330C180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B837E-3B29-4B0B-9895-FA2024245407}">
      <dsp:nvSpPr>
        <dsp:cNvPr id="0" name=""/>
        <dsp:cNvSpPr/>
      </dsp:nvSpPr>
      <dsp:spPr>
        <a:xfrm>
          <a:off x="609599" y="0"/>
          <a:ext cx="6908800" cy="172329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7DECD-DD45-42CA-8A7A-F0A2323DF066}">
      <dsp:nvSpPr>
        <dsp:cNvPr id="0" name=""/>
        <dsp:cNvSpPr/>
      </dsp:nvSpPr>
      <dsp:spPr>
        <a:xfrm>
          <a:off x="84534" y="516987"/>
          <a:ext cx="2438400" cy="689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$match</a:t>
          </a:r>
          <a:endParaRPr lang="en-US" sz="2800" kern="1200" dirty="0"/>
        </a:p>
      </dsp:txBody>
      <dsp:txXfrm>
        <a:off x="118184" y="550637"/>
        <a:ext cx="2371100" cy="622017"/>
      </dsp:txXfrm>
    </dsp:sp>
    <dsp:sp modelId="{7A972307-F088-4C92-81A6-FDB55E4288A1}">
      <dsp:nvSpPr>
        <dsp:cNvPr id="0" name=""/>
        <dsp:cNvSpPr/>
      </dsp:nvSpPr>
      <dsp:spPr>
        <a:xfrm>
          <a:off x="2844799" y="516987"/>
          <a:ext cx="2438400" cy="689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$group</a:t>
          </a:r>
          <a:endParaRPr lang="en-US" sz="2800" kern="1200" dirty="0"/>
        </a:p>
      </dsp:txBody>
      <dsp:txXfrm>
        <a:off x="2878449" y="550637"/>
        <a:ext cx="2371100" cy="622017"/>
      </dsp:txXfrm>
    </dsp:sp>
    <dsp:sp modelId="{01124AD7-F411-4D77-83CD-E1ED330C1806}">
      <dsp:nvSpPr>
        <dsp:cNvPr id="0" name=""/>
        <dsp:cNvSpPr/>
      </dsp:nvSpPr>
      <dsp:spPr>
        <a:xfrm>
          <a:off x="5605065" y="516987"/>
          <a:ext cx="2438400" cy="6893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$project</a:t>
          </a:r>
          <a:endParaRPr lang="en-US" sz="2800" kern="1200" dirty="0"/>
        </a:p>
      </dsp:txBody>
      <dsp:txXfrm>
        <a:off x="5638715" y="550637"/>
        <a:ext cx="2371100" cy="62201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7F437-83F9-4853-8768-A88EC3CAC302}" type="datetimeFigureOut">
              <a:rPr lang="en-US" smtClean="0"/>
              <a:t>7/1/2020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004558-5DBC-4E2D-8197-D4B7AD882DF9}" type="slidenum">
              <a:rPr lang="en-US" smtClean="0"/>
              <a:t>‹#›</a:t>
            </a:fld>
            <a:endParaRPr lang="en-US"/>
          </a:p>
        </p:txBody>
      </p:sp>
    </p:spTree>
    <p:extLst>
      <p:ext uri="{BB962C8B-B14F-4D97-AF65-F5344CB8AC3E}">
        <p14:creationId xmlns:p14="http://schemas.microsoft.com/office/powerpoint/2010/main" val="1763249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D7B2D-C3B6-4283-9FA2-439777AE08F8}"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BEE53-A359-413F-A347-EA562C45BA84}" type="slidenum">
              <a:rPr lang="en-US" smtClean="0"/>
              <a:t>‹#›</a:t>
            </a:fld>
            <a:endParaRPr lang="en-US"/>
          </a:p>
        </p:txBody>
      </p:sp>
    </p:spTree>
    <p:extLst>
      <p:ext uri="{BB962C8B-B14F-4D97-AF65-F5344CB8AC3E}">
        <p14:creationId xmlns:p14="http://schemas.microsoft.com/office/powerpoint/2010/main" val="335256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atlas.mongodb.com/sample-data/available-sample-datase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ongodb.com/guid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ongodb.com/manual/core/map-reduc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ongodb.com/manual/reference/operator/aggregation-pipeline/#aggregation-pipeline-operator-refere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a:t>
            </a:r>
          </a:p>
          <a:p>
            <a:r>
              <a:rPr lang="en-US" dirty="0" smtClean="0"/>
              <a:t>- Relational database - </a:t>
            </a:r>
            <a:r>
              <a:rPr lang="en-US" sz="1200" b="0" i="0" kern="1200" dirty="0" smtClean="0">
                <a:solidFill>
                  <a:schemeClr val="tx1"/>
                </a:solidFill>
                <a:effectLst/>
                <a:latin typeface="+mn-lt"/>
                <a:ea typeface="+mn-ea"/>
                <a:cs typeface="+mn-cs"/>
              </a:rPr>
              <a:t>represent and store data in tables and rows</a:t>
            </a:r>
          </a:p>
          <a:p>
            <a:r>
              <a:rPr lang="en-US" sz="1200" b="0" i="0" kern="1200" dirty="0" smtClean="0">
                <a:solidFill>
                  <a:schemeClr val="tx1"/>
                </a:solidFill>
                <a:effectLst/>
                <a:latin typeface="+mn-lt"/>
                <a:ea typeface="+mn-ea"/>
                <a:cs typeface="+mn-cs"/>
              </a:rPr>
              <a:t>- Non-relational database – represent</a:t>
            </a:r>
            <a:r>
              <a:rPr lang="en-US" sz="1200" b="0" i="0" kern="1200" baseline="0" dirty="0" smtClean="0">
                <a:solidFill>
                  <a:schemeClr val="tx1"/>
                </a:solidFill>
                <a:effectLst/>
                <a:latin typeface="+mn-lt"/>
                <a:ea typeface="+mn-ea"/>
                <a:cs typeface="+mn-cs"/>
              </a:rPr>
              <a:t> data in collections such as JSON documents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a:t>
            </a:r>
          </a:p>
          <a:p>
            <a:r>
              <a:rPr lang="en-US" sz="1200" b="0" i="0" kern="1200" dirty="0" smtClean="0">
                <a:solidFill>
                  <a:schemeClr val="tx1"/>
                </a:solidFill>
                <a:effectLst/>
                <a:latin typeface="+mn-lt"/>
                <a:ea typeface="+mn-ea"/>
                <a:cs typeface="+mn-cs"/>
              </a:rPr>
              <a:t>- SQL databases use structured query language (SQL) for defining and manipulating data.  It’s a powerful language but also restrictive</a:t>
            </a:r>
            <a:r>
              <a:rPr lang="en-US" sz="1200" b="0" i="0" kern="1200" baseline="0" dirty="0" smtClean="0">
                <a:solidFill>
                  <a:schemeClr val="tx1"/>
                </a:solidFill>
                <a:effectLst/>
                <a:latin typeface="+mn-lt"/>
                <a:ea typeface="+mn-ea"/>
                <a:cs typeface="+mn-cs"/>
              </a:rPr>
              <a:t> and requires predefined schema.</a:t>
            </a:r>
          </a:p>
          <a:p>
            <a:r>
              <a:rPr lang="en-US" sz="1200" b="0" i="0" kern="1200" dirty="0" smtClean="0">
                <a:solidFill>
                  <a:schemeClr val="tx1"/>
                </a:solidFill>
                <a:effectLst/>
                <a:latin typeface="+mn-lt"/>
                <a:ea typeface="+mn-ea"/>
                <a:cs typeface="+mn-cs"/>
              </a:rPr>
              <a:t>- NoSQL databases, on the other hand, have dynamic schemas for unstructured data, and data is stored in many ways: They can be column-oriented, document-oriented, graph-based or organized as a </a:t>
            </a:r>
            <a:r>
              <a:rPr lang="en-US" sz="1200" b="0" i="0" kern="1200" dirty="0" err="1" smtClean="0">
                <a:solidFill>
                  <a:schemeClr val="tx1"/>
                </a:solidFill>
                <a:effectLst/>
                <a:latin typeface="+mn-lt"/>
                <a:ea typeface="+mn-ea"/>
                <a:cs typeface="+mn-cs"/>
              </a:rPr>
              <a:t>KeyValue</a:t>
            </a:r>
            <a:r>
              <a:rPr lang="en-US" sz="1200" b="0" i="0" kern="1200" dirty="0" smtClean="0">
                <a:solidFill>
                  <a:schemeClr val="tx1"/>
                </a:solidFill>
                <a:effectLst/>
                <a:latin typeface="+mn-lt"/>
                <a:ea typeface="+mn-ea"/>
                <a:cs typeface="+mn-cs"/>
              </a:rPr>
              <a:t> store. This flexibility means that:</a:t>
            </a:r>
          </a:p>
          <a:p>
            <a:r>
              <a:rPr lang="en-US" sz="1200" b="0" i="0" kern="1200" dirty="0" smtClean="0">
                <a:solidFill>
                  <a:schemeClr val="tx1"/>
                </a:solidFill>
                <a:effectLst/>
                <a:latin typeface="+mn-lt"/>
                <a:ea typeface="+mn-ea"/>
                <a:cs typeface="+mn-cs"/>
              </a:rPr>
              <a:t>1. You can create documents without having to first define their structure</a:t>
            </a:r>
          </a:p>
          <a:p>
            <a:r>
              <a:rPr lang="en-US" sz="1200" b="0" i="0" kern="1200" dirty="0" smtClean="0">
                <a:solidFill>
                  <a:schemeClr val="tx1"/>
                </a:solidFill>
                <a:effectLst/>
                <a:latin typeface="+mn-lt"/>
                <a:ea typeface="+mn-ea"/>
                <a:cs typeface="+mn-cs"/>
              </a:rPr>
              <a:t>2. Each document can have its own unique structure</a:t>
            </a:r>
          </a:p>
          <a:p>
            <a:r>
              <a:rPr lang="en-US" sz="1200" b="0" i="0" kern="1200" dirty="0" smtClean="0">
                <a:solidFill>
                  <a:schemeClr val="tx1"/>
                </a:solidFill>
                <a:effectLst/>
                <a:latin typeface="+mn-lt"/>
                <a:ea typeface="+mn-ea"/>
                <a:cs typeface="+mn-cs"/>
              </a:rPr>
              <a:t>3. The syntax can vary from database to database, and</a:t>
            </a:r>
          </a:p>
          <a:p>
            <a:r>
              <a:rPr lang="en-US" sz="1200" b="0" i="0" kern="1200" dirty="0" smtClean="0">
                <a:solidFill>
                  <a:schemeClr val="tx1"/>
                </a:solidFill>
                <a:effectLst/>
                <a:latin typeface="+mn-lt"/>
                <a:ea typeface="+mn-ea"/>
                <a:cs typeface="+mn-cs"/>
              </a:rPr>
              <a:t>4. You can add fields as you go.</a:t>
            </a:r>
          </a:p>
          <a:p>
            <a:endParaRPr lang="en-US" dirty="0" smtClean="0"/>
          </a:p>
          <a:p>
            <a:r>
              <a:rPr lang="en-US" dirty="0" smtClean="0"/>
              <a:t>C</a:t>
            </a:r>
          </a:p>
          <a:p>
            <a:pPr marL="171450" indent="-171450">
              <a:buFontTx/>
              <a:buChar char="-"/>
            </a:pPr>
            <a:r>
              <a:rPr lang="en-US" sz="1200" b="0" i="0" kern="1200" dirty="0" smtClean="0">
                <a:solidFill>
                  <a:schemeClr val="tx1"/>
                </a:solidFill>
                <a:effectLst/>
                <a:latin typeface="+mn-lt"/>
                <a:ea typeface="+mn-ea"/>
                <a:cs typeface="+mn-cs"/>
              </a:rPr>
              <a:t>SQL databases are vertically scalable, which means that you can increase the load on a single server by increasing things like CPU, RAM or SSD.</a:t>
            </a:r>
          </a:p>
          <a:p>
            <a:pPr marL="171450" indent="-171450">
              <a:buFontTx/>
              <a:buChar char="-"/>
            </a:pPr>
            <a:r>
              <a:rPr lang="en-US" sz="1200" b="0" i="0" kern="1200" dirty="0" smtClean="0">
                <a:solidFill>
                  <a:schemeClr val="tx1"/>
                </a:solidFill>
                <a:effectLst/>
                <a:latin typeface="+mn-lt"/>
                <a:ea typeface="+mn-ea"/>
                <a:cs typeface="+mn-cs"/>
              </a:rPr>
              <a:t>NoSQL databases, on the other hand, are horizontally scalable. This means that you handle more traffic by </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 or adding more servers in your NoSQL database.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It’s like adding more floors to the same building versus adding more buildings to the neighborhood. </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4</a:t>
            </a:fld>
            <a:endParaRPr lang="en-US"/>
          </a:p>
        </p:txBody>
      </p:sp>
    </p:spTree>
    <p:extLst>
      <p:ext uri="{BB962C8B-B14F-4D97-AF65-F5344CB8AC3E}">
        <p14:creationId xmlns:p14="http://schemas.microsoft.com/office/powerpoint/2010/main" val="3767017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Key Value Stores - </a:t>
            </a:r>
            <a:r>
              <a:rPr lang="en-US" sz="1200" b="0" i="0" kern="1200" dirty="0" smtClean="0">
                <a:solidFill>
                  <a:schemeClr val="tx1"/>
                </a:solidFill>
                <a:effectLst/>
                <a:latin typeface="+mn-lt"/>
                <a:ea typeface="+mn-ea"/>
                <a:cs typeface="+mn-cs"/>
              </a:rPr>
              <a:t>Key-value stores are the least complex of the NoSQL databases. They are, as the name suggests, a collection of key-value pairs. Think dictionary.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Document - Document stores are one step up in complexity from key-value stores: a document store does assume a certain document structure that can be specified with a schema. Document stores appear the most natural among the NoSQL database types because they’re designed to store everyday documents as is, and they allow for complex querying and calculations on this often already aggregated form of data.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Column Based</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Many consider wide-column stores to be two-dimensional key-value databases.  Commonly used in</a:t>
            </a:r>
            <a:r>
              <a:rPr lang="en-US" sz="1200" b="0" i="0" kern="1200" baseline="0" dirty="0" smtClean="0">
                <a:solidFill>
                  <a:schemeClr val="tx1"/>
                </a:solidFill>
                <a:effectLst/>
                <a:latin typeface="+mn-lt"/>
                <a:ea typeface="+mn-ea"/>
                <a:cs typeface="+mn-cs"/>
              </a:rPr>
              <a:t> storing </a:t>
            </a:r>
            <a:r>
              <a:rPr lang="en-US" sz="1200" b="0" i="0" kern="1200" baseline="0" dirty="0" err="1" smtClean="0">
                <a:solidFill>
                  <a:schemeClr val="tx1"/>
                </a:solidFill>
                <a:effectLst/>
                <a:latin typeface="+mn-lt"/>
                <a:ea typeface="+mn-ea"/>
                <a:cs typeface="+mn-cs"/>
              </a:rPr>
              <a:t>IoT</a:t>
            </a:r>
            <a:r>
              <a:rPr lang="en-US" sz="1200" b="0" i="0" kern="1200" baseline="0" dirty="0" smtClean="0">
                <a:solidFill>
                  <a:schemeClr val="tx1"/>
                </a:solidFill>
                <a:effectLst/>
                <a:latin typeface="+mn-lt"/>
                <a:ea typeface="+mn-ea"/>
                <a:cs typeface="+mn-cs"/>
              </a:rPr>
              <a:t> data.</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Graph - store data in nodes and edges. Nodes typically store information about people, places, and things while edges store information about the relationships between the nodes.  Graph databases excel in use cases where you need to traverse relationships to look for patterns such as social networks, fraud detection, and recommendation engines. </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5</a:t>
            </a:fld>
            <a:endParaRPr lang="en-US"/>
          </a:p>
        </p:txBody>
      </p:sp>
    </p:spTree>
    <p:extLst>
      <p:ext uri="{BB962C8B-B14F-4D97-AF65-F5344CB8AC3E}">
        <p14:creationId xmlns:p14="http://schemas.microsoft.com/office/powerpoint/2010/main" val="337573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9</a:t>
            </a:fld>
            <a:endParaRPr lang="en-US"/>
          </a:p>
        </p:txBody>
      </p:sp>
    </p:spTree>
    <p:extLst>
      <p:ext uri="{BB962C8B-B14F-4D97-AF65-F5344CB8AC3E}">
        <p14:creationId xmlns:p14="http://schemas.microsoft.com/office/powerpoint/2010/main" val="2673231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samples here :  </a:t>
            </a:r>
            <a:r>
              <a:rPr lang="en-US" dirty="0" smtClean="0">
                <a:hlinkClick r:id="rId3"/>
              </a:rPr>
              <a:t>https://docs.atlas.mongodb.com/sample-data/available-sample-datasets/</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13</a:t>
            </a:fld>
            <a:endParaRPr lang="en-US"/>
          </a:p>
        </p:txBody>
      </p:sp>
    </p:spTree>
    <p:extLst>
      <p:ext uri="{BB962C8B-B14F-4D97-AF65-F5344CB8AC3E}">
        <p14:creationId xmlns:p14="http://schemas.microsoft.com/office/powerpoint/2010/main" val="2130207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https://docs.mongodb.com/guides/</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14</a:t>
            </a:fld>
            <a:endParaRPr lang="en-US"/>
          </a:p>
        </p:txBody>
      </p:sp>
    </p:spTree>
    <p:extLst>
      <p:ext uri="{BB962C8B-B14F-4D97-AF65-F5344CB8AC3E}">
        <p14:creationId xmlns:p14="http://schemas.microsoft.com/office/powerpoint/2010/main" val="209556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31</a:t>
            </a:fld>
            <a:endParaRPr lang="en-US"/>
          </a:p>
        </p:txBody>
      </p:sp>
    </p:spTree>
    <p:extLst>
      <p:ext uri="{BB962C8B-B14F-4D97-AF65-F5344CB8AC3E}">
        <p14:creationId xmlns:p14="http://schemas.microsoft.com/office/powerpoint/2010/main" val="2342318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Aggregation - </a:t>
            </a:r>
            <a:r>
              <a:rPr lang="en-US" sz="1200" b="0" i="0" kern="1200" dirty="0" smtClean="0">
                <a:solidFill>
                  <a:schemeClr val="tx1"/>
                </a:solidFill>
                <a:effectLst/>
                <a:latin typeface="+mn-lt"/>
                <a:ea typeface="+mn-ea"/>
                <a:cs typeface="+mn-cs"/>
              </a:rPr>
              <a:t>MongoDB’s</a:t>
            </a:r>
            <a:r>
              <a:rPr lang="en-US" sz="1200" b="0" i="0" kern="1200" dirty="0" smtClean="0">
                <a:solidFill>
                  <a:srgbClr val="FF0000"/>
                </a:solidFill>
                <a:effectLst/>
                <a:latin typeface="+mn-lt"/>
                <a:ea typeface="+mn-ea"/>
                <a:cs typeface="+mn-cs"/>
              </a:rPr>
              <a:t> </a:t>
            </a:r>
            <a:r>
              <a:rPr lang="en-US" sz="1200" b="0" i="0" u="none" strike="noStrike" kern="1200" dirty="0" smtClean="0">
                <a:solidFill>
                  <a:srgbClr val="FF0000"/>
                </a:solidFill>
                <a:effectLst/>
                <a:latin typeface="+mn-lt"/>
                <a:ea typeface="+mn-ea"/>
                <a:cs typeface="+mn-cs"/>
              </a:rPr>
              <a:t>aggregation pipeline </a:t>
            </a:r>
            <a:r>
              <a:rPr lang="en-US" sz="1200" b="0" i="0" kern="1200" dirty="0" smtClean="0">
                <a:solidFill>
                  <a:schemeClr val="tx1"/>
                </a:solidFill>
                <a:effectLst/>
                <a:latin typeface="+mn-lt"/>
                <a:ea typeface="+mn-ea"/>
                <a:cs typeface="+mn-cs"/>
              </a:rPr>
              <a:t>is modeled on the concept of data processing pipelines. Documents enter a multi-stage pipeline that transforms the documents into an aggregated result.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Map-reduce - MongoDB also provides </a:t>
            </a:r>
            <a:r>
              <a:rPr lang="en-US" sz="1200" b="0" i="0" u="none" strike="noStrike" kern="1200" dirty="0" smtClean="0">
                <a:solidFill>
                  <a:schemeClr val="tx1"/>
                </a:solidFill>
                <a:effectLst/>
                <a:latin typeface="+mn-lt"/>
                <a:ea typeface="+mn-ea"/>
                <a:cs typeface="+mn-cs"/>
                <a:hlinkClick r:id="rId3"/>
              </a:rPr>
              <a:t>map-reduce</a:t>
            </a:r>
            <a:r>
              <a:rPr lang="en-US" sz="1200" b="0" i="0" kern="1200" dirty="0" smtClean="0">
                <a:solidFill>
                  <a:schemeClr val="tx1"/>
                </a:solidFill>
                <a:effectLst/>
                <a:latin typeface="+mn-lt"/>
                <a:ea typeface="+mn-ea"/>
                <a:cs typeface="+mn-cs"/>
              </a:rPr>
              <a:t> operations to perform aggregation. In general, map-reduce operations have two phases: a </a:t>
            </a:r>
            <a:r>
              <a:rPr lang="en-US" sz="1200" b="0" i="1" kern="1200" dirty="0" smtClean="0">
                <a:solidFill>
                  <a:schemeClr val="tx1"/>
                </a:solidFill>
                <a:effectLst/>
                <a:latin typeface="+mn-lt"/>
                <a:ea typeface="+mn-ea"/>
                <a:cs typeface="+mn-cs"/>
              </a:rPr>
              <a:t>map</a:t>
            </a:r>
            <a:r>
              <a:rPr lang="en-US" sz="1200" b="0" i="0" kern="1200" dirty="0" smtClean="0">
                <a:solidFill>
                  <a:schemeClr val="tx1"/>
                </a:solidFill>
                <a:effectLst/>
                <a:latin typeface="+mn-lt"/>
                <a:ea typeface="+mn-ea"/>
                <a:cs typeface="+mn-cs"/>
              </a:rPr>
              <a:t> stage that processes each document and </a:t>
            </a:r>
            <a:r>
              <a:rPr lang="en-US" sz="1200" b="0" i="1" kern="1200" dirty="0" smtClean="0">
                <a:solidFill>
                  <a:schemeClr val="tx1"/>
                </a:solidFill>
                <a:effectLst/>
                <a:latin typeface="+mn-lt"/>
                <a:ea typeface="+mn-ea"/>
                <a:cs typeface="+mn-cs"/>
              </a:rPr>
              <a:t>emits</a:t>
            </a:r>
            <a:r>
              <a:rPr lang="en-US" sz="1200" b="0" i="0" kern="1200" dirty="0" smtClean="0">
                <a:solidFill>
                  <a:schemeClr val="tx1"/>
                </a:solidFill>
                <a:effectLst/>
                <a:latin typeface="+mn-lt"/>
                <a:ea typeface="+mn-ea"/>
                <a:cs typeface="+mn-cs"/>
              </a:rPr>
              <a:t> one or more objects for each input document, and </a:t>
            </a:r>
            <a:r>
              <a:rPr lang="en-US" sz="1200" b="0" i="1" kern="1200" dirty="0" smtClean="0">
                <a:solidFill>
                  <a:schemeClr val="tx1"/>
                </a:solidFill>
                <a:effectLst/>
                <a:latin typeface="+mn-lt"/>
                <a:ea typeface="+mn-ea"/>
                <a:cs typeface="+mn-cs"/>
              </a:rPr>
              <a:t>reduce</a:t>
            </a:r>
            <a:r>
              <a:rPr lang="en-US" sz="1200" b="0" i="0" kern="1200" dirty="0" smtClean="0">
                <a:solidFill>
                  <a:schemeClr val="tx1"/>
                </a:solidFill>
                <a:effectLst/>
                <a:latin typeface="+mn-lt"/>
                <a:ea typeface="+mn-ea"/>
                <a:cs typeface="+mn-cs"/>
              </a:rPr>
              <a:t> phase that combines the output of the map operation.  Map-reduce uses custom JavaScript functions to perform the map and reduce operations, as well as the optional </a:t>
            </a:r>
            <a:r>
              <a:rPr lang="en-US" sz="1200" b="0" i="1" kern="1200" dirty="0" smtClean="0">
                <a:solidFill>
                  <a:schemeClr val="tx1"/>
                </a:solidFill>
                <a:effectLst/>
                <a:latin typeface="+mn-lt"/>
                <a:ea typeface="+mn-ea"/>
                <a:cs typeface="+mn-cs"/>
              </a:rPr>
              <a:t>finalize</a:t>
            </a:r>
            <a:r>
              <a:rPr lang="en-US" sz="1200" b="0" i="0" kern="1200" dirty="0" smtClean="0">
                <a:solidFill>
                  <a:schemeClr val="tx1"/>
                </a:solidFill>
                <a:effectLst/>
                <a:latin typeface="+mn-lt"/>
                <a:ea typeface="+mn-ea"/>
                <a:cs typeface="+mn-cs"/>
              </a:rPr>
              <a:t> operation. While the custom JavaScript provide great flexibility compared to the aggregation pipeline, in general, map-reduce is less efficient and more complex than the aggregation pipeline.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Single Purpose Aggregation Operations</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MongoDB also provides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db.collection.estimatedDocumentCount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db.collection.count</a:t>
            </a:r>
            <a:r>
              <a:rPr lang="en-US" sz="1200" b="0" i="0" kern="1200" baseline="0" dirty="0" smtClean="0">
                <a:solidFill>
                  <a:schemeClr val="tx1"/>
                </a:solidFill>
                <a:effectLst/>
                <a:latin typeface="+mn-lt"/>
                <a:ea typeface="+mn-ea"/>
                <a:cs typeface="+mn-cs"/>
              </a:rPr>
              <a:t>() and </a:t>
            </a:r>
            <a:r>
              <a:rPr lang="en-US" sz="1200" b="0" i="0" kern="1200" baseline="0" dirty="0" err="1" smtClean="0">
                <a:solidFill>
                  <a:schemeClr val="tx1"/>
                </a:solidFill>
                <a:effectLst/>
                <a:latin typeface="+mn-lt"/>
                <a:ea typeface="+mn-ea"/>
                <a:cs typeface="+mn-cs"/>
              </a:rPr>
              <a:t>db.collection.distinct</a:t>
            </a:r>
            <a:r>
              <a:rPr lang="en-US" sz="1200" b="0" i="0" kern="1200" baseline="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All of these operations aggregate documents from a single collection. While these operations provide simple access to common aggregation processes, they lack the flexibility and capabilities of the aggregation pipeline and map-reduce.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33</a:t>
            </a:fld>
            <a:endParaRPr lang="en-US"/>
          </a:p>
        </p:txBody>
      </p:sp>
    </p:spTree>
    <p:extLst>
      <p:ext uri="{BB962C8B-B14F-4D97-AF65-F5344CB8AC3E}">
        <p14:creationId xmlns:p14="http://schemas.microsoft.com/office/powerpoint/2010/main" val="1969941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https://docs.mongodb.com/manual/reference/operator/aggregation-pipeline/#aggregation-pipeline-operator-reference</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34</a:t>
            </a:fld>
            <a:endParaRPr lang="en-US"/>
          </a:p>
        </p:txBody>
      </p:sp>
    </p:spTree>
    <p:extLst>
      <p:ext uri="{BB962C8B-B14F-4D97-AF65-F5344CB8AC3E}">
        <p14:creationId xmlns:p14="http://schemas.microsoft.com/office/powerpoint/2010/main" val="404595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Wrangling </a:t>
            </a:r>
            <a:r>
              <a:rPr lang="en-US" sz="1200" b="0" i="0" kern="1200" dirty="0" smtClean="0">
                <a:solidFill>
                  <a:schemeClr val="tx1"/>
                </a:solidFill>
                <a:effectLst/>
                <a:latin typeface="+mn-lt"/>
                <a:ea typeface="+mn-ea"/>
                <a:cs typeface="+mn-cs"/>
              </a:rPr>
              <a:t>is the process of cleaning, structuring and enriching raw data into a desired format for better decision making in less time. </a:t>
            </a:r>
            <a:endParaRPr lang="en-US" dirty="0"/>
          </a:p>
        </p:txBody>
      </p:sp>
      <p:sp>
        <p:nvSpPr>
          <p:cNvPr id="4" name="Slide Number Placeholder 3"/>
          <p:cNvSpPr>
            <a:spLocks noGrp="1"/>
          </p:cNvSpPr>
          <p:nvPr>
            <p:ph type="sldNum" sz="quarter" idx="10"/>
          </p:nvPr>
        </p:nvSpPr>
        <p:spPr/>
        <p:txBody>
          <a:bodyPr/>
          <a:lstStyle/>
          <a:p>
            <a:fld id="{0ACBEE53-A359-413F-A347-EA562C45BA84}" type="slidenum">
              <a:rPr lang="en-US" smtClean="0"/>
              <a:t>37</a:t>
            </a:fld>
            <a:endParaRPr lang="en-US"/>
          </a:p>
        </p:txBody>
      </p:sp>
    </p:spTree>
    <p:extLst>
      <p:ext uri="{BB962C8B-B14F-4D97-AF65-F5344CB8AC3E}">
        <p14:creationId xmlns:p14="http://schemas.microsoft.com/office/powerpoint/2010/main" val="50316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5264BD-B62A-4A9C-8246-5E8AC6E1BCFF}" type="datetime1">
              <a:rPr lang="en-US" smtClean="0"/>
              <a:t>7/1/2020</a:t>
            </a:fld>
            <a:endParaRPr lang="en-US"/>
          </a:p>
        </p:txBody>
      </p:sp>
      <p:sp>
        <p:nvSpPr>
          <p:cNvPr id="5" name="Footer Placeholder 4"/>
          <p:cNvSpPr>
            <a:spLocks noGrp="1"/>
          </p:cNvSpPr>
          <p:nvPr>
            <p:ph type="ftr" sz="quarter" idx="11"/>
          </p:nvPr>
        </p:nvSpPr>
        <p:spPr/>
        <p:txBody>
          <a:bodyPr/>
          <a:lstStyle/>
          <a:p>
            <a:r>
              <a:rPr lang="en-US" smtClean="0"/>
              <a:t>#rstektok #mongodbseries</a:t>
            </a:r>
            <a:endParaRPr lang="en-US"/>
          </a:p>
        </p:txBody>
      </p:sp>
      <p:sp>
        <p:nvSpPr>
          <p:cNvPr id="6" name="Slide Number Placeholder 5"/>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4288546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47CEDF-8298-41A5-BCAB-9A603AA89CED}" type="datetime1">
              <a:rPr lang="en-US" smtClean="0"/>
              <a:t>7/1/2020</a:t>
            </a:fld>
            <a:endParaRPr lang="en-US"/>
          </a:p>
        </p:txBody>
      </p:sp>
      <p:sp>
        <p:nvSpPr>
          <p:cNvPr id="5" name="Footer Placeholder 4"/>
          <p:cNvSpPr>
            <a:spLocks noGrp="1"/>
          </p:cNvSpPr>
          <p:nvPr>
            <p:ph type="ftr" sz="quarter" idx="11"/>
          </p:nvPr>
        </p:nvSpPr>
        <p:spPr/>
        <p:txBody>
          <a:bodyPr/>
          <a:lstStyle/>
          <a:p>
            <a:r>
              <a:rPr lang="en-US" smtClean="0"/>
              <a:t>#rstektok #mongodbseries</a:t>
            </a:r>
            <a:endParaRPr lang="en-US"/>
          </a:p>
        </p:txBody>
      </p:sp>
      <p:sp>
        <p:nvSpPr>
          <p:cNvPr id="6" name="Slide Number Placeholder 5"/>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22239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87C5FA-C6AF-4884-963A-83E15B54374D}" type="datetime1">
              <a:rPr lang="en-US" smtClean="0"/>
              <a:t>7/1/2020</a:t>
            </a:fld>
            <a:endParaRPr lang="en-US"/>
          </a:p>
        </p:txBody>
      </p:sp>
      <p:sp>
        <p:nvSpPr>
          <p:cNvPr id="5" name="Footer Placeholder 4"/>
          <p:cNvSpPr>
            <a:spLocks noGrp="1"/>
          </p:cNvSpPr>
          <p:nvPr>
            <p:ph type="ftr" sz="quarter" idx="11"/>
          </p:nvPr>
        </p:nvSpPr>
        <p:spPr/>
        <p:txBody>
          <a:bodyPr/>
          <a:lstStyle/>
          <a:p>
            <a:r>
              <a:rPr lang="en-US" smtClean="0"/>
              <a:t>#rstektok #mongodbseries</a:t>
            </a:r>
            <a:endParaRPr lang="en-US"/>
          </a:p>
        </p:txBody>
      </p:sp>
      <p:sp>
        <p:nvSpPr>
          <p:cNvPr id="6" name="Slide Number Placeholder 5"/>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2871684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27A17A-899B-4F51-B375-AF15169F436C}" type="datetime1">
              <a:rPr lang="en-US" smtClean="0"/>
              <a:t>7/1/2020</a:t>
            </a:fld>
            <a:endParaRPr lang="en-US"/>
          </a:p>
        </p:txBody>
      </p:sp>
      <p:sp>
        <p:nvSpPr>
          <p:cNvPr id="5" name="Footer Placeholder 4"/>
          <p:cNvSpPr>
            <a:spLocks noGrp="1"/>
          </p:cNvSpPr>
          <p:nvPr>
            <p:ph type="ftr" sz="quarter" idx="11"/>
          </p:nvPr>
        </p:nvSpPr>
        <p:spPr/>
        <p:txBody>
          <a:bodyPr/>
          <a:lstStyle/>
          <a:p>
            <a:r>
              <a:rPr lang="en-US" smtClean="0"/>
              <a:t>#rstektok #mongodbseries</a:t>
            </a:r>
            <a:endParaRPr lang="en-US"/>
          </a:p>
        </p:txBody>
      </p:sp>
      <p:sp>
        <p:nvSpPr>
          <p:cNvPr id="6" name="Slide Number Placeholder 5"/>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170175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3B456D-E641-48FA-BE40-206111CB183E}" type="datetime1">
              <a:rPr lang="en-US" smtClean="0"/>
              <a:t>7/1/2020</a:t>
            </a:fld>
            <a:endParaRPr lang="en-US"/>
          </a:p>
        </p:txBody>
      </p:sp>
      <p:sp>
        <p:nvSpPr>
          <p:cNvPr id="5" name="Footer Placeholder 4"/>
          <p:cNvSpPr>
            <a:spLocks noGrp="1"/>
          </p:cNvSpPr>
          <p:nvPr>
            <p:ph type="ftr" sz="quarter" idx="11"/>
          </p:nvPr>
        </p:nvSpPr>
        <p:spPr/>
        <p:txBody>
          <a:bodyPr/>
          <a:lstStyle/>
          <a:p>
            <a:r>
              <a:rPr lang="en-US" smtClean="0"/>
              <a:t>#rstektok #mongodbseries</a:t>
            </a:r>
            <a:endParaRPr lang="en-US"/>
          </a:p>
        </p:txBody>
      </p:sp>
      <p:sp>
        <p:nvSpPr>
          <p:cNvPr id="6" name="Slide Number Placeholder 5"/>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1677673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AFE838-07FC-43C7-A1B0-ACEE9EF82628}" type="datetime1">
              <a:rPr lang="en-US" smtClean="0"/>
              <a:t>7/1/2020</a:t>
            </a:fld>
            <a:endParaRPr lang="en-US"/>
          </a:p>
        </p:txBody>
      </p:sp>
      <p:sp>
        <p:nvSpPr>
          <p:cNvPr id="6" name="Footer Placeholder 5"/>
          <p:cNvSpPr>
            <a:spLocks noGrp="1"/>
          </p:cNvSpPr>
          <p:nvPr>
            <p:ph type="ftr" sz="quarter" idx="11"/>
          </p:nvPr>
        </p:nvSpPr>
        <p:spPr/>
        <p:txBody>
          <a:bodyPr/>
          <a:lstStyle/>
          <a:p>
            <a:r>
              <a:rPr lang="en-US" smtClean="0"/>
              <a:t>#rstektok #mongodbseries</a:t>
            </a:r>
            <a:endParaRPr lang="en-US"/>
          </a:p>
        </p:txBody>
      </p:sp>
      <p:sp>
        <p:nvSpPr>
          <p:cNvPr id="7" name="Slide Number Placeholder 6"/>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397497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CCC3C1-8CE7-41F7-8DF5-A3D78B52359E}" type="datetime1">
              <a:rPr lang="en-US" smtClean="0"/>
              <a:t>7/1/2020</a:t>
            </a:fld>
            <a:endParaRPr lang="en-US"/>
          </a:p>
        </p:txBody>
      </p:sp>
      <p:sp>
        <p:nvSpPr>
          <p:cNvPr id="8" name="Footer Placeholder 7"/>
          <p:cNvSpPr>
            <a:spLocks noGrp="1"/>
          </p:cNvSpPr>
          <p:nvPr>
            <p:ph type="ftr" sz="quarter" idx="11"/>
          </p:nvPr>
        </p:nvSpPr>
        <p:spPr/>
        <p:txBody>
          <a:bodyPr/>
          <a:lstStyle/>
          <a:p>
            <a:r>
              <a:rPr lang="en-US" smtClean="0"/>
              <a:t>#rstektok #mongodbseries</a:t>
            </a:r>
            <a:endParaRPr lang="en-US"/>
          </a:p>
        </p:txBody>
      </p:sp>
      <p:sp>
        <p:nvSpPr>
          <p:cNvPr id="9" name="Slide Number Placeholder 8"/>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1286569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2FDF3B-4184-4917-9767-2F969C9AFEF3}" type="datetime1">
              <a:rPr lang="en-US" smtClean="0"/>
              <a:t>7/1/2020</a:t>
            </a:fld>
            <a:endParaRPr lang="en-US"/>
          </a:p>
        </p:txBody>
      </p:sp>
      <p:sp>
        <p:nvSpPr>
          <p:cNvPr id="4" name="Footer Placeholder 3"/>
          <p:cNvSpPr>
            <a:spLocks noGrp="1"/>
          </p:cNvSpPr>
          <p:nvPr>
            <p:ph type="ftr" sz="quarter" idx="11"/>
          </p:nvPr>
        </p:nvSpPr>
        <p:spPr/>
        <p:txBody>
          <a:bodyPr/>
          <a:lstStyle/>
          <a:p>
            <a:r>
              <a:rPr lang="en-US" smtClean="0"/>
              <a:t>#rstektok #mongodbseries</a:t>
            </a:r>
            <a:endParaRPr lang="en-US"/>
          </a:p>
        </p:txBody>
      </p:sp>
      <p:sp>
        <p:nvSpPr>
          <p:cNvPr id="5" name="Slide Number Placeholder 4"/>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1836890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BBDF6B-04B9-4D7D-9517-726C2280E910}" type="datetime1">
              <a:rPr lang="en-US" smtClean="0"/>
              <a:t>7/1/2020</a:t>
            </a:fld>
            <a:endParaRPr lang="en-US"/>
          </a:p>
        </p:txBody>
      </p:sp>
      <p:sp>
        <p:nvSpPr>
          <p:cNvPr id="3" name="Footer Placeholder 2"/>
          <p:cNvSpPr>
            <a:spLocks noGrp="1"/>
          </p:cNvSpPr>
          <p:nvPr>
            <p:ph type="ftr" sz="quarter" idx="11"/>
          </p:nvPr>
        </p:nvSpPr>
        <p:spPr/>
        <p:txBody>
          <a:bodyPr/>
          <a:lstStyle/>
          <a:p>
            <a:r>
              <a:rPr lang="en-US" smtClean="0"/>
              <a:t>#rstektok #mongodbseries</a:t>
            </a:r>
            <a:endParaRPr lang="en-US"/>
          </a:p>
        </p:txBody>
      </p:sp>
      <p:sp>
        <p:nvSpPr>
          <p:cNvPr id="4" name="Slide Number Placeholder 3"/>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2037383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6F052F82-6E66-4C40-84EF-33C5F6036F68}" type="datetime1">
              <a:rPr lang="en-US" smtClean="0"/>
              <a:t>7/1/2020</a:t>
            </a:fld>
            <a:endParaRPr lang="en-US"/>
          </a:p>
        </p:txBody>
      </p:sp>
      <p:sp>
        <p:nvSpPr>
          <p:cNvPr id="6" name="Footer Placeholder 5"/>
          <p:cNvSpPr>
            <a:spLocks noGrp="1"/>
          </p:cNvSpPr>
          <p:nvPr>
            <p:ph type="ftr" sz="quarter" idx="11"/>
          </p:nvPr>
        </p:nvSpPr>
        <p:spPr/>
        <p:txBody>
          <a:bodyPr/>
          <a:lstStyle/>
          <a:p>
            <a:r>
              <a:rPr lang="en-US" smtClean="0"/>
              <a:t>#rstektok #mongodbseries</a:t>
            </a:r>
            <a:endParaRPr lang="en-US"/>
          </a:p>
        </p:txBody>
      </p:sp>
      <p:sp>
        <p:nvSpPr>
          <p:cNvPr id="7" name="Slide Number Placeholder 6"/>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2409839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6F3F669-E01A-4D54-B302-A946AD90BB3D}" type="datetime1">
              <a:rPr lang="en-US" smtClean="0"/>
              <a:t>7/1/2020</a:t>
            </a:fld>
            <a:endParaRPr lang="en-US"/>
          </a:p>
        </p:txBody>
      </p:sp>
      <p:sp>
        <p:nvSpPr>
          <p:cNvPr id="6" name="Footer Placeholder 5"/>
          <p:cNvSpPr>
            <a:spLocks noGrp="1"/>
          </p:cNvSpPr>
          <p:nvPr>
            <p:ph type="ftr" sz="quarter" idx="11"/>
          </p:nvPr>
        </p:nvSpPr>
        <p:spPr/>
        <p:txBody>
          <a:bodyPr/>
          <a:lstStyle/>
          <a:p>
            <a:r>
              <a:rPr lang="en-US" smtClean="0"/>
              <a:t>#rstektok #mongodbseries</a:t>
            </a:r>
            <a:endParaRPr lang="en-US"/>
          </a:p>
        </p:txBody>
      </p:sp>
      <p:sp>
        <p:nvSpPr>
          <p:cNvPr id="7" name="Slide Number Placeholder 6"/>
          <p:cNvSpPr>
            <a:spLocks noGrp="1"/>
          </p:cNvSpPr>
          <p:nvPr>
            <p:ph type="sldNum" sz="quarter" idx="12"/>
          </p:nvPr>
        </p:nvSpPr>
        <p:spPr/>
        <p:txBody>
          <a:bodyPr/>
          <a:lstStyle/>
          <a:p>
            <a:fld id="{16F23617-99E7-46FC-87C5-1B3DBB3911CB}" type="slidenum">
              <a:rPr lang="en-US" smtClean="0"/>
              <a:t>‹#›</a:t>
            </a:fld>
            <a:endParaRPr lang="en-US"/>
          </a:p>
        </p:txBody>
      </p:sp>
    </p:spTree>
    <p:extLst>
      <p:ext uri="{BB962C8B-B14F-4D97-AF65-F5344CB8AC3E}">
        <p14:creationId xmlns:p14="http://schemas.microsoft.com/office/powerpoint/2010/main" val="294343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5FA5D34-255F-4151-880D-73525CA34D74}" type="datetime1">
              <a:rPr lang="en-US" smtClean="0"/>
              <a:t>7/1/2020</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smtClean="0"/>
              <a:t>#rstektok #mongodbseries</a:t>
            </a:r>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6F23617-99E7-46FC-87C5-1B3DBB3911CB}" type="slidenum">
              <a:rPr lang="en-US" smtClean="0"/>
              <a:t>‹#›</a:t>
            </a:fld>
            <a:endParaRPr lang="en-US"/>
          </a:p>
        </p:txBody>
      </p:sp>
    </p:spTree>
    <p:extLst>
      <p:ext uri="{BB962C8B-B14F-4D97-AF65-F5344CB8AC3E}">
        <p14:creationId xmlns:p14="http://schemas.microsoft.com/office/powerpoint/2010/main" val="3800412760"/>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hub.docker.com/_/mongo" TargetMode="External"/><Relationship Id="rId2" Type="http://schemas.openxmlformats.org/officeDocument/2006/relationships/hyperlink" Target="https://www.mongodb.com/try/download/community"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mongodb.com/cloud/atla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ongoexe.p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scaling.p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fif"/><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066" y="2608860"/>
            <a:ext cx="1230488" cy="993178"/>
          </a:xfrm>
          <a:prstGeom prst="rect">
            <a:avLst/>
          </a:prstGeom>
        </p:spPr>
      </p:pic>
      <p:sp>
        <p:nvSpPr>
          <p:cNvPr id="2" name="Title 1"/>
          <p:cNvSpPr>
            <a:spLocks noGrp="1"/>
          </p:cNvSpPr>
          <p:nvPr>
            <p:ph type="ctrTitle"/>
          </p:nvPr>
        </p:nvSpPr>
        <p:spPr/>
        <p:txBody>
          <a:bodyPr/>
          <a:lstStyle/>
          <a:p>
            <a:pPr algn="l"/>
            <a:r>
              <a:rPr lang="en-US" dirty="0" smtClean="0"/>
              <a:t>Mongo</a:t>
            </a:r>
            <a:r>
              <a:rPr lang="en-US" dirty="0" smtClean="0">
                <a:solidFill>
                  <a:schemeClr val="bg2">
                    <a:lumMod val="50000"/>
                  </a:schemeClr>
                </a:solidFill>
              </a:rPr>
              <a:t>DB : </a:t>
            </a:r>
            <a:r>
              <a:rPr lang="en-US" dirty="0" smtClean="0"/>
              <a:t>Getting Started</a:t>
            </a:r>
            <a:endParaRPr lang="en-US" dirty="0">
              <a:solidFill>
                <a:schemeClr val="bg2">
                  <a:lumMod val="50000"/>
                </a:schemeClr>
              </a:solidFill>
            </a:endParaRPr>
          </a:p>
        </p:txBody>
      </p:sp>
      <p:sp>
        <p:nvSpPr>
          <p:cNvPr id="5" name="Subtitle 4"/>
          <p:cNvSpPr>
            <a:spLocks noGrp="1"/>
          </p:cNvSpPr>
          <p:nvPr>
            <p:ph type="subTitle" idx="1"/>
          </p:nvPr>
        </p:nvSpPr>
        <p:spPr/>
        <p:txBody>
          <a:bodyPr/>
          <a:lstStyle/>
          <a:p>
            <a:pPr algn="l"/>
            <a:endParaRPr lang="en-US" dirty="0"/>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42713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F23617-99E7-46FC-87C5-1B3DBB3911CB}" type="slidenum">
              <a:rPr lang="en-US" smtClean="0"/>
              <a:t>10</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91923" y="267758"/>
            <a:ext cx="6151462" cy="5421842"/>
          </a:xfrm>
        </p:spPr>
      </p:pic>
    </p:spTree>
    <p:extLst>
      <p:ext uri="{BB962C8B-B14F-4D97-AF65-F5344CB8AC3E}">
        <p14:creationId xmlns:p14="http://schemas.microsoft.com/office/powerpoint/2010/main" val="415117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F23617-99E7-46FC-87C5-1B3DBB3911CB}" type="slidenum">
              <a:rPr lang="en-US" smtClean="0"/>
              <a:t>11</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41335" y="346780"/>
            <a:ext cx="3059288" cy="5242087"/>
          </a:xfrm>
        </p:spPr>
      </p:pic>
    </p:spTree>
    <p:extLst>
      <p:ext uri="{BB962C8B-B14F-4D97-AF65-F5344CB8AC3E}">
        <p14:creationId xmlns:p14="http://schemas.microsoft.com/office/powerpoint/2010/main" val="37170368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Documents with relationships</a:t>
            </a:r>
            <a:endParaRPr lang="en-US" dirty="0"/>
          </a:p>
        </p:txBody>
      </p:sp>
      <p:pic>
        <p:nvPicPr>
          <p:cNvPr id="10" name="Content Placeholder 9"/>
          <p:cNvPicPr>
            <a:picLocks noGrp="1" noChangeAspect="1"/>
          </p:cNvPicPr>
          <p:nvPr>
            <p:ph idx="1"/>
          </p:nvPr>
        </p:nvPicPr>
        <p:blipFill>
          <a:blip r:embed="rId2"/>
          <a:stretch>
            <a:fillRect/>
          </a:stretch>
        </p:blipFill>
        <p:spPr>
          <a:xfrm>
            <a:off x="6333807" y="2039248"/>
            <a:ext cx="4553585" cy="3562847"/>
          </a:xfrm>
          <a:prstGeom prst="rect">
            <a:avLst/>
          </a:prstGeom>
        </p:spPr>
      </p:pic>
      <p:sp>
        <p:nvSpPr>
          <p:cNvPr id="4" name="Slide Number Placeholder 3"/>
          <p:cNvSpPr>
            <a:spLocks noGrp="1"/>
          </p:cNvSpPr>
          <p:nvPr>
            <p:ph type="sldNum" sz="quarter" idx="12"/>
          </p:nvPr>
        </p:nvSpPr>
        <p:spPr/>
        <p:txBody>
          <a:bodyPr/>
          <a:lstStyle/>
          <a:p>
            <a:fld id="{16F23617-99E7-46FC-87C5-1B3DBB3911CB}" type="slidenum">
              <a:rPr lang="en-US" smtClean="0"/>
              <a:t>12</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9" name="Picture 8"/>
          <p:cNvPicPr>
            <a:picLocks noChangeAspect="1"/>
          </p:cNvPicPr>
          <p:nvPr/>
        </p:nvPicPr>
        <p:blipFill>
          <a:blip r:embed="rId4"/>
          <a:stretch>
            <a:fillRect/>
          </a:stretch>
        </p:blipFill>
        <p:spPr>
          <a:xfrm>
            <a:off x="935168" y="2159071"/>
            <a:ext cx="5217276" cy="2999934"/>
          </a:xfrm>
          <a:prstGeom prst="rect">
            <a:avLst/>
          </a:prstGeom>
        </p:spPr>
      </p:pic>
    </p:spTree>
    <p:extLst>
      <p:ext uri="{BB962C8B-B14F-4D97-AF65-F5344CB8AC3E}">
        <p14:creationId xmlns:p14="http://schemas.microsoft.com/office/powerpoint/2010/main" val="3320996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F23617-99E7-46FC-87C5-1B3DBB3911CB}" type="slidenum">
              <a:rPr lang="en-US" smtClean="0"/>
              <a:t>13</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345267" y="640290"/>
            <a:ext cx="6864600" cy="4862425"/>
          </a:xfrm>
        </p:spPr>
      </p:pic>
      <p:pic>
        <p:nvPicPr>
          <p:cNvPr id="8" name="Picture 7"/>
          <p:cNvPicPr>
            <a:picLocks noChangeAspect="1"/>
          </p:cNvPicPr>
          <p:nvPr/>
        </p:nvPicPr>
        <p:blipFill>
          <a:blip r:embed="rId5"/>
          <a:stretch>
            <a:fillRect/>
          </a:stretch>
        </p:blipFill>
        <p:spPr>
          <a:xfrm>
            <a:off x="1191758" y="745042"/>
            <a:ext cx="1195436" cy="1053263"/>
          </a:xfrm>
          <a:prstGeom prst="rect">
            <a:avLst/>
          </a:prstGeom>
        </p:spPr>
      </p:pic>
      <p:pic>
        <p:nvPicPr>
          <p:cNvPr id="9" name="Picture 8"/>
          <p:cNvPicPr>
            <a:picLocks noChangeAspect="1"/>
          </p:cNvPicPr>
          <p:nvPr/>
        </p:nvPicPr>
        <p:blipFill>
          <a:blip r:embed="rId5"/>
          <a:stretch>
            <a:fillRect/>
          </a:stretch>
        </p:blipFill>
        <p:spPr>
          <a:xfrm>
            <a:off x="1191758" y="1867555"/>
            <a:ext cx="1195436" cy="1053263"/>
          </a:xfrm>
          <a:prstGeom prst="rect">
            <a:avLst/>
          </a:prstGeom>
        </p:spPr>
      </p:pic>
      <p:pic>
        <p:nvPicPr>
          <p:cNvPr id="10" name="Picture 9"/>
          <p:cNvPicPr>
            <a:picLocks noChangeAspect="1"/>
          </p:cNvPicPr>
          <p:nvPr/>
        </p:nvPicPr>
        <p:blipFill>
          <a:blip r:embed="rId5"/>
          <a:stretch>
            <a:fillRect/>
          </a:stretch>
        </p:blipFill>
        <p:spPr>
          <a:xfrm>
            <a:off x="1191758" y="2997018"/>
            <a:ext cx="1195436" cy="1053263"/>
          </a:xfrm>
          <a:prstGeom prst="rect">
            <a:avLst/>
          </a:prstGeom>
        </p:spPr>
      </p:pic>
      <p:pic>
        <p:nvPicPr>
          <p:cNvPr id="11" name="Picture 10"/>
          <p:cNvPicPr>
            <a:picLocks noChangeAspect="1"/>
          </p:cNvPicPr>
          <p:nvPr/>
        </p:nvPicPr>
        <p:blipFill>
          <a:blip r:embed="rId5"/>
          <a:stretch>
            <a:fillRect/>
          </a:stretch>
        </p:blipFill>
        <p:spPr>
          <a:xfrm>
            <a:off x="1191758" y="4136907"/>
            <a:ext cx="1195436" cy="1053263"/>
          </a:xfrm>
          <a:prstGeom prst="rect">
            <a:avLst/>
          </a:prstGeom>
        </p:spPr>
      </p:pic>
      <p:cxnSp>
        <p:nvCxnSpPr>
          <p:cNvPr id="13" name="Straight Arrow Connector 12"/>
          <p:cNvCxnSpPr>
            <a:stCxn id="8" idx="3"/>
          </p:cNvCxnSpPr>
          <p:nvPr/>
        </p:nvCxnSpPr>
        <p:spPr>
          <a:xfrm>
            <a:off x="2387194" y="1271674"/>
            <a:ext cx="1778406" cy="1392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a:off x="2387194" y="2394187"/>
            <a:ext cx="1676807" cy="428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p:cNvCxnSpPr>
          <p:nvPr/>
        </p:nvCxnSpPr>
        <p:spPr>
          <a:xfrm flipV="1">
            <a:off x="2387194" y="2990068"/>
            <a:ext cx="1676807" cy="533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3"/>
          </p:cNvCxnSpPr>
          <p:nvPr/>
        </p:nvCxnSpPr>
        <p:spPr>
          <a:xfrm flipV="1">
            <a:off x="2387194" y="3160889"/>
            <a:ext cx="1778406" cy="150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059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MongoDB</a:t>
            </a:r>
            <a:endParaRPr lang="en-US" u="sng"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6F23617-99E7-46FC-87C5-1B3DBB3911CB}" type="slidenum">
              <a:rPr lang="en-US" smtClean="0"/>
              <a:t>14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1" y="2878459"/>
            <a:ext cx="1500364" cy="1039141"/>
          </a:xfrm>
          <a:prstGeom prst="rect">
            <a:avLst/>
          </a:prstGeom>
        </p:spPr>
      </p:pic>
    </p:spTree>
    <p:extLst>
      <p:ext uri="{BB962C8B-B14F-4D97-AF65-F5344CB8AC3E}">
        <p14:creationId xmlns:p14="http://schemas.microsoft.com/office/powerpoint/2010/main" val="34950605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MongoDB ?</a:t>
            </a:r>
            <a:endParaRPr lang="en-US" dirty="0"/>
          </a:p>
        </p:txBody>
      </p:sp>
      <p:sp>
        <p:nvSpPr>
          <p:cNvPr id="3" name="Content Placeholder 2"/>
          <p:cNvSpPr>
            <a:spLocks noGrp="1"/>
          </p:cNvSpPr>
          <p:nvPr>
            <p:ph idx="1"/>
          </p:nvPr>
        </p:nvSpPr>
        <p:spPr/>
        <p:txBody>
          <a:bodyPr/>
          <a:lstStyle/>
          <a:p>
            <a:r>
              <a:rPr lang="en-US" b="1" smtClean="0"/>
              <a:t>MongoDB</a:t>
            </a:r>
            <a:r>
              <a:rPr lang="en-US" smtClean="0"/>
              <a:t> </a:t>
            </a:r>
            <a:r>
              <a:rPr lang="en-US" dirty="0"/>
              <a:t>is a general purpose, document-based, distributed database built for modern application developers and for the cloud </a:t>
            </a:r>
            <a:r>
              <a:rPr lang="en-US" dirty="0" smtClean="0"/>
              <a:t>era.</a:t>
            </a:r>
          </a:p>
          <a:p>
            <a:r>
              <a:rPr lang="en-US" b="1" dirty="0" smtClean="0"/>
              <a:t>10gen</a:t>
            </a:r>
            <a:r>
              <a:rPr lang="en-US" dirty="0" smtClean="0"/>
              <a:t> </a:t>
            </a:r>
            <a:r>
              <a:rPr lang="en-US" dirty="0"/>
              <a:t>software company began developing MongoDB in 2007 as a component of a planned platform as a service product. In 2009, the company shifted to an open-source development model, with the company offering commercial support and other services. In 2013, 10gen </a:t>
            </a:r>
            <a:r>
              <a:rPr lang="en-US" dirty="0" smtClean="0"/>
              <a:t>changed </a:t>
            </a:r>
            <a:r>
              <a:rPr lang="en-US" dirty="0"/>
              <a:t>its name to MongoDB Inc</a:t>
            </a:r>
            <a:r>
              <a:rPr lang="en-US" dirty="0" smtClean="0"/>
              <a:t>.</a:t>
            </a:r>
          </a:p>
          <a:p>
            <a:pPr marL="0" indent="0">
              <a:buNone/>
            </a:pP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15</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028941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6F23617-99E7-46FC-87C5-1B3DBB3911CB}" type="slidenum">
              <a:rPr lang="en-US" smtClean="0"/>
              <a:t>16</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
        <p:nvSpPr>
          <p:cNvPr id="7" name="Content Placeholder 6"/>
          <p:cNvSpPr>
            <a:spLocks noGrp="1"/>
          </p:cNvSpPr>
          <p:nvPr>
            <p:ph idx="1"/>
          </p:nvPr>
        </p:nvSpPr>
        <p:spPr/>
        <p:txBody>
          <a:bodyPr/>
          <a:lstStyle/>
          <a:p>
            <a:endParaRPr lang="en-US"/>
          </a:p>
        </p:txBody>
      </p:sp>
      <p:pic>
        <p:nvPicPr>
          <p:cNvPr id="9" name="Picture 8"/>
          <p:cNvPicPr>
            <a:picLocks noChangeAspect="1"/>
          </p:cNvPicPr>
          <p:nvPr/>
        </p:nvPicPr>
        <p:blipFill>
          <a:blip r:embed="rId3"/>
          <a:stretch>
            <a:fillRect/>
          </a:stretch>
        </p:blipFill>
        <p:spPr>
          <a:xfrm>
            <a:off x="2348089" y="248795"/>
            <a:ext cx="7145867" cy="5544207"/>
          </a:xfrm>
          <a:prstGeom prst="rect">
            <a:avLst/>
          </a:prstGeom>
        </p:spPr>
      </p:pic>
      <p:sp>
        <p:nvSpPr>
          <p:cNvPr id="8" name="Title 7"/>
          <p:cNvSpPr>
            <a:spLocks noGrp="1"/>
          </p:cNvSpPr>
          <p:nvPr>
            <p:ph type="title"/>
          </p:nvPr>
        </p:nvSpPr>
        <p:spPr/>
        <p:txBody>
          <a:bodyPr/>
          <a:lstStyle/>
          <a:p>
            <a:endParaRPr lang="en-US" dirty="0"/>
          </a:p>
        </p:txBody>
      </p:sp>
    </p:spTree>
    <p:extLst>
      <p:ext uri="{BB962C8B-B14F-4D97-AF65-F5344CB8AC3E}">
        <p14:creationId xmlns:p14="http://schemas.microsoft.com/office/powerpoint/2010/main" val="712106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MongoDB Setup</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17</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
        <p:nvSpPr>
          <p:cNvPr id="8" name="TextBox 7"/>
          <p:cNvSpPr txBox="1"/>
          <p:nvPr/>
        </p:nvSpPr>
        <p:spPr>
          <a:xfrm>
            <a:off x="1676608" y="4208539"/>
            <a:ext cx="2535167" cy="523220"/>
          </a:xfrm>
          <a:prstGeom prst="rect">
            <a:avLst/>
          </a:prstGeom>
          <a:noFill/>
        </p:spPr>
        <p:txBody>
          <a:bodyPr wrap="square" rtlCol="0">
            <a:spAutoFit/>
          </a:bodyPr>
          <a:lstStyle/>
          <a:p>
            <a:pPr algn="ctr"/>
            <a:r>
              <a:rPr lang="en-US" sz="2800" dirty="0" smtClean="0"/>
              <a:t>On Premise</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608" y="1880046"/>
            <a:ext cx="2264305" cy="1758166"/>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769" y="1690690"/>
            <a:ext cx="2143125" cy="2143125"/>
          </a:xfrm>
          <a:prstGeom prst="rect">
            <a:avLst/>
          </a:prstGeom>
        </p:spPr>
      </p:pic>
      <p:sp>
        <p:nvSpPr>
          <p:cNvPr id="12" name="TextBox 11"/>
          <p:cNvSpPr txBox="1"/>
          <p:nvPr/>
        </p:nvSpPr>
        <p:spPr>
          <a:xfrm>
            <a:off x="4583494" y="4208539"/>
            <a:ext cx="2535167" cy="523220"/>
          </a:xfrm>
          <a:prstGeom prst="rect">
            <a:avLst/>
          </a:prstGeom>
          <a:noFill/>
        </p:spPr>
        <p:txBody>
          <a:bodyPr wrap="square" rtlCol="0">
            <a:spAutoFit/>
          </a:bodyPr>
          <a:lstStyle/>
          <a:p>
            <a:pPr algn="ctr"/>
            <a:r>
              <a:rPr lang="en-US" sz="2800" dirty="0" smtClean="0"/>
              <a:t>On Docks</a:t>
            </a:r>
            <a:r>
              <a:rPr lang="en-US" sz="2800" dirty="0" smtClean="0">
                <a:solidFill>
                  <a:srgbClr val="FF0000"/>
                </a:solidFill>
              </a:rPr>
              <a:t>*</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3454" y="1880046"/>
            <a:ext cx="2472358" cy="1812443"/>
          </a:xfrm>
          <a:prstGeom prst="rect">
            <a:avLst/>
          </a:prstGeom>
        </p:spPr>
      </p:pic>
      <p:sp>
        <p:nvSpPr>
          <p:cNvPr id="15" name="TextBox 14"/>
          <p:cNvSpPr txBox="1"/>
          <p:nvPr/>
        </p:nvSpPr>
        <p:spPr>
          <a:xfrm>
            <a:off x="7987096" y="4208539"/>
            <a:ext cx="2535167" cy="523220"/>
          </a:xfrm>
          <a:prstGeom prst="rect">
            <a:avLst/>
          </a:prstGeom>
          <a:noFill/>
        </p:spPr>
        <p:txBody>
          <a:bodyPr wrap="square" rtlCol="0">
            <a:spAutoFit/>
          </a:bodyPr>
          <a:lstStyle/>
          <a:p>
            <a:pPr algn="ctr"/>
            <a:r>
              <a:rPr lang="en-US" sz="2800" dirty="0" smtClean="0"/>
              <a:t>On Cloud</a:t>
            </a:r>
          </a:p>
        </p:txBody>
      </p:sp>
      <p:sp>
        <p:nvSpPr>
          <p:cNvPr id="16" name="Oval 15"/>
          <p:cNvSpPr/>
          <p:nvPr/>
        </p:nvSpPr>
        <p:spPr>
          <a:xfrm>
            <a:off x="4211775" y="4955822"/>
            <a:ext cx="371719" cy="349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207911" y="5136444"/>
            <a:ext cx="3194756" cy="0"/>
          </a:xfrm>
          <a:prstGeom prst="straightConnector1">
            <a:avLst/>
          </a:prstGeom>
          <a:ln w="1333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55067" y="5153376"/>
            <a:ext cx="6293555" cy="16934"/>
          </a:xfrm>
          <a:prstGeom prst="straightConnector1">
            <a:avLst/>
          </a:prstGeom>
          <a:ln w="13335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76608" y="5170310"/>
            <a:ext cx="1619748" cy="369332"/>
          </a:xfrm>
          <a:prstGeom prst="rect">
            <a:avLst/>
          </a:prstGeom>
          <a:noFill/>
        </p:spPr>
        <p:txBody>
          <a:bodyPr wrap="square" rtlCol="0">
            <a:spAutoFit/>
          </a:bodyPr>
          <a:lstStyle/>
          <a:p>
            <a:r>
              <a:rPr lang="en-US" dirty="0" smtClean="0"/>
              <a:t>Traditional</a:t>
            </a:r>
            <a:endParaRPr lang="en-US" dirty="0"/>
          </a:p>
        </p:txBody>
      </p:sp>
      <p:sp>
        <p:nvSpPr>
          <p:cNvPr id="23" name="TextBox 22"/>
          <p:cNvSpPr txBox="1"/>
          <p:nvPr/>
        </p:nvSpPr>
        <p:spPr>
          <a:xfrm>
            <a:off x="9505244" y="5204177"/>
            <a:ext cx="1017019" cy="369332"/>
          </a:xfrm>
          <a:prstGeom prst="rect">
            <a:avLst/>
          </a:prstGeom>
          <a:noFill/>
        </p:spPr>
        <p:txBody>
          <a:bodyPr wrap="square" rtlCol="0">
            <a:spAutoFit/>
          </a:bodyPr>
          <a:lstStyle/>
          <a:p>
            <a:r>
              <a:rPr lang="en-US" dirty="0" smtClean="0"/>
              <a:t>Modern</a:t>
            </a:r>
            <a:endParaRPr lang="en-US" dirty="0"/>
          </a:p>
        </p:txBody>
      </p:sp>
    </p:spTree>
    <p:extLst>
      <p:ext uri="{BB962C8B-B14F-4D97-AF65-F5344CB8AC3E}">
        <p14:creationId xmlns:p14="http://schemas.microsoft.com/office/powerpoint/2010/main" val="2624017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Resources</a:t>
            </a:r>
            <a:endParaRPr lang="en-US" dirty="0"/>
          </a:p>
        </p:txBody>
      </p:sp>
      <p:sp>
        <p:nvSpPr>
          <p:cNvPr id="3" name="Content Placeholder 2"/>
          <p:cNvSpPr>
            <a:spLocks noGrp="1"/>
          </p:cNvSpPr>
          <p:nvPr>
            <p:ph idx="1"/>
          </p:nvPr>
        </p:nvSpPr>
        <p:spPr/>
        <p:txBody>
          <a:bodyPr>
            <a:normAutofit/>
          </a:bodyPr>
          <a:lstStyle/>
          <a:p>
            <a:r>
              <a:rPr lang="en-US" sz="2800" dirty="0" smtClean="0"/>
              <a:t>On Premise - </a:t>
            </a:r>
            <a:r>
              <a:rPr lang="en-US" sz="2800" dirty="0">
                <a:hlinkClick r:id="rId2"/>
              </a:rPr>
              <a:t>https://</a:t>
            </a:r>
            <a:r>
              <a:rPr lang="en-US" sz="2800" dirty="0" smtClean="0">
                <a:hlinkClick r:id="rId2"/>
              </a:rPr>
              <a:t>www.mongodb.com/try/download/community</a:t>
            </a:r>
            <a:endParaRPr lang="en-US" sz="2800" dirty="0" smtClean="0"/>
          </a:p>
          <a:p>
            <a:r>
              <a:rPr lang="en-US" sz="2800" dirty="0" smtClean="0"/>
              <a:t>On Docks via Docker Hub - </a:t>
            </a:r>
            <a:r>
              <a:rPr lang="en-US" sz="2800" dirty="0">
                <a:hlinkClick r:id="rId3"/>
              </a:rPr>
              <a:t>https://hub.docker.com/_/</a:t>
            </a:r>
            <a:r>
              <a:rPr lang="en-US" sz="2800" dirty="0" smtClean="0">
                <a:hlinkClick r:id="rId3"/>
              </a:rPr>
              <a:t>mongo</a:t>
            </a:r>
            <a:endParaRPr lang="en-US" sz="2800" dirty="0" smtClean="0"/>
          </a:p>
          <a:p>
            <a:r>
              <a:rPr lang="en-US" sz="2800" dirty="0" smtClean="0"/>
              <a:t>On Cloud - </a:t>
            </a:r>
            <a:r>
              <a:rPr lang="en-US" sz="2800" dirty="0">
                <a:hlinkClick r:id="rId4"/>
              </a:rPr>
              <a:t>https://www.mongodb.com/cloud/atlas</a:t>
            </a:r>
            <a:endParaRPr lang="en-US" sz="2800" dirty="0"/>
          </a:p>
        </p:txBody>
      </p:sp>
      <p:sp>
        <p:nvSpPr>
          <p:cNvPr id="4" name="Slide Number Placeholder 3"/>
          <p:cNvSpPr>
            <a:spLocks noGrp="1"/>
          </p:cNvSpPr>
          <p:nvPr>
            <p:ph type="sldNum" sz="quarter" idx="12"/>
          </p:nvPr>
        </p:nvSpPr>
        <p:spPr/>
        <p:txBody>
          <a:bodyPr/>
          <a:lstStyle/>
          <a:p>
            <a:fld id="{16F23617-99E7-46FC-87C5-1B3DBB3911CB}" type="slidenum">
              <a:rPr lang="en-US" smtClean="0"/>
              <a:t>18</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1330715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MongoDB Operations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6F23617-99E7-46FC-87C5-1B3DBB3911CB}" type="slidenum">
              <a:rPr lang="en-US" smtClean="0"/>
              <a:t>19</a:t>
            </a:fld>
            <a:endParaRPr lang="en-US"/>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9606" t="24034" r="7183" b="32868"/>
          <a:stretch/>
        </p:blipFill>
        <p:spPr>
          <a:xfrm>
            <a:off x="745067" y="2821636"/>
            <a:ext cx="1919111" cy="1061742"/>
          </a:xfrm>
          <a:prstGeom prst="rect">
            <a:avLst/>
          </a:prstGeom>
        </p:spPr>
      </p:pic>
    </p:spTree>
    <p:extLst>
      <p:ext uri="{BB962C8B-B14F-4D97-AF65-F5344CB8AC3E}">
        <p14:creationId xmlns:p14="http://schemas.microsoft.com/office/powerpoint/2010/main" val="1799616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Database </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6F23617-99E7-46FC-87C5-1B3DBB3911CB}" type="slidenum">
              <a:rPr lang="en-US" smtClean="0"/>
              <a:t>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1" y="3045797"/>
            <a:ext cx="1840090" cy="758340"/>
          </a:xfrm>
          <a:prstGeom prst="rect">
            <a:avLst/>
          </a:prstGeom>
        </p:spPr>
      </p:pic>
    </p:spTree>
    <p:extLst>
      <p:ext uri="{BB962C8B-B14F-4D97-AF65-F5344CB8AC3E}">
        <p14:creationId xmlns:p14="http://schemas.microsoft.com/office/powerpoint/2010/main" val="1980853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need ?</a:t>
            </a:r>
            <a:endParaRPr lang="en-US" dirty="0"/>
          </a:p>
        </p:txBody>
      </p:sp>
      <p:sp>
        <p:nvSpPr>
          <p:cNvPr id="3" name="Content Placeholder 2"/>
          <p:cNvSpPr>
            <a:spLocks noGrp="1"/>
          </p:cNvSpPr>
          <p:nvPr>
            <p:ph idx="1"/>
          </p:nvPr>
        </p:nvSpPr>
        <p:spPr/>
        <p:txBody>
          <a:bodyPr/>
          <a:lstStyle/>
          <a:p>
            <a:r>
              <a:rPr lang="en-US" dirty="0" smtClean="0"/>
              <a:t>MongoDB Community Server / MongoDB Atlas account</a:t>
            </a:r>
          </a:p>
          <a:p>
            <a:r>
              <a:rPr lang="en-US" dirty="0" smtClean="0"/>
              <a:t>Command Line (preferably Windows Terminal)</a:t>
            </a:r>
          </a:p>
          <a:p>
            <a:r>
              <a:rPr lang="en-US" dirty="0" smtClean="0"/>
              <a:t>MongoDB Compass (optional)</a:t>
            </a:r>
          </a:p>
          <a:p>
            <a:r>
              <a:rPr lang="en-US" dirty="0" smtClean="0"/>
              <a:t>Visual Studio Code (optional)</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20</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50203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a:t>
            </a:r>
            <a:r>
              <a:rPr lang="en-US" dirty="0" smtClean="0">
                <a:hlinkClick r:id="rId2" action="ppaction://hlinkfile"/>
              </a:rPr>
              <a:t>CLI’s</a:t>
            </a:r>
            <a:endParaRPr lang="en-US" dirty="0"/>
          </a:p>
        </p:txBody>
      </p:sp>
      <p:sp>
        <p:nvSpPr>
          <p:cNvPr id="3" name="Content Placeholder 2"/>
          <p:cNvSpPr>
            <a:spLocks noGrp="1"/>
          </p:cNvSpPr>
          <p:nvPr>
            <p:ph idx="1"/>
          </p:nvPr>
        </p:nvSpPr>
        <p:spPr/>
        <p:txBody>
          <a:bodyPr/>
          <a:lstStyle/>
          <a:p>
            <a:r>
              <a:rPr lang="en-US" dirty="0" smtClean="0"/>
              <a:t>mongod.exe – main server daemon</a:t>
            </a:r>
          </a:p>
          <a:p>
            <a:r>
              <a:rPr lang="en-US" dirty="0" smtClean="0"/>
              <a:t>mongo.exe – the command line shell that connects to an instance of </a:t>
            </a:r>
            <a:r>
              <a:rPr lang="en-US" dirty="0" err="1" smtClean="0"/>
              <a:t>mongod</a:t>
            </a:r>
            <a:r>
              <a:rPr lang="en-US" dirty="0" smtClean="0"/>
              <a:t>.</a:t>
            </a:r>
          </a:p>
          <a:p>
            <a:r>
              <a:rPr lang="en-US" dirty="0" smtClean="0"/>
              <a:t>mongos.exe – for the MongoDB Shard</a:t>
            </a:r>
          </a:p>
          <a:p>
            <a:r>
              <a:rPr lang="en-US" dirty="0" smtClean="0"/>
              <a:t>mongorestore.exe </a:t>
            </a:r>
            <a:r>
              <a:rPr lang="en-US" dirty="0"/>
              <a:t>- program loads data from either a binary database dump created by </a:t>
            </a:r>
            <a:r>
              <a:rPr lang="en-US" dirty="0" err="1"/>
              <a:t>mongodump</a:t>
            </a:r>
            <a:r>
              <a:rPr lang="en-US" dirty="0"/>
              <a:t> or the standard input (starting in version 3.0.0) into a </a:t>
            </a:r>
            <a:r>
              <a:rPr lang="en-US" dirty="0" err="1"/>
              <a:t>mongod</a:t>
            </a:r>
            <a:r>
              <a:rPr lang="en-US" dirty="0"/>
              <a:t> or mongos instance</a:t>
            </a:r>
            <a:r>
              <a:rPr lang="en-US" dirty="0" smtClean="0"/>
              <a:t>.</a:t>
            </a:r>
          </a:p>
          <a:p>
            <a:r>
              <a:rPr lang="en-US" dirty="0" smtClean="0"/>
              <a:t>mongodump.exe - </a:t>
            </a:r>
            <a:r>
              <a:rPr lang="en-US" dirty="0"/>
              <a:t>is a utility for creating a binary export of the contents of a </a:t>
            </a:r>
            <a:r>
              <a:rPr lang="en-US" dirty="0" smtClean="0"/>
              <a:t>database</a:t>
            </a:r>
          </a:p>
          <a:p>
            <a:r>
              <a:rPr lang="en-US" dirty="0" smtClean="0"/>
              <a:t>mongoimport.exe – import content from a </a:t>
            </a:r>
            <a:r>
              <a:rPr lang="en-US" dirty="0" err="1" smtClean="0"/>
              <a:t>json</a:t>
            </a:r>
            <a:r>
              <a:rPr lang="en-US" dirty="0" smtClean="0"/>
              <a:t>, csv or </a:t>
            </a:r>
            <a:r>
              <a:rPr lang="en-US" dirty="0" err="1" smtClean="0"/>
              <a:t>tsv</a:t>
            </a:r>
            <a:r>
              <a:rPr lang="en-US" dirty="0" smtClean="0"/>
              <a:t> file.</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21</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8292413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around the database</a:t>
            </a:r>
            <a:endParaRPr lang="en-US" dirty="0"/>
          </a:p>
        </p:txBody>
      </p:sp>
      <p:sp>
        <p:nvSpPr>
          <p:cNvPr id="3" name="Content Placeholder 2"/>
          <p:cNvSpPr>
            <a:spLocks noGrp="1"/>
          </p:cNvSpPr>
          <p:nvPr>
            <p:ph idx="1"/>
          </p:nvPr>
        </p:nvSpPr>
        <p:spPr/>
        <p:txBody>
          <a:bodyPr/>
          <a:lstStyle/>
          <a:p>
            <a:r>
              <a:rPr lang="en-US" dirty="0" smtClean="0"/>
              <a:t>show  </a:t>
            </a:r>
            <a:r>
              <a:rPr lang="en-US" dirty="0" err="1" smtClean="0"/>
              <a:t>dbs</a:t>
            </a:r>
            <a:r>
              <a:rPr lang="en-US" dirty="0" smtClean="0"/>
              <a:t> - list databases</a:t>
            </a:r>
          </a:p>
          <a:p>
            <a:r>
              <a:rPr lang="en-US" dirty="0"/>
              <a:t>u</a:t>
            </a:r>
            <a:r>
              <a:rPr lang="en-US" dirty="0" smtClean="0"/>
              <a:t>se [</a:t>
            </a:r>
            <a:r>
              <a:rPr lang="en-US" dirty="0" err="1" smtClean="0"/>
              <a:t>dbname</a:t>
            </a:r>
            <a:r>
              <a:rPr lang="en-US" dirty="0" smtClean="0"/>
              <a:t>]  - switch to the particular </a:t>
            </a:r>
            <a:r>
              <a:rPr lang="en-US" dirty="0" err="1" smtClean="0"/>
              <a:t>db</a:t>
            </a:r>
            <a:endParaRPr lang="en-US" dirty="0" smtClean="0"/>
          </a:p>
          <a:p>
            <a:r>
              <a:rPr lang="en-US" dirty="0"/>
              <a:t>s</a:t>
            </a:r>
            <a:r>
              <a:rPr lang="en-US" dirty="0" smtClean="0"/>
              <a:t>how collections – list available collections in the </a:t>
            </a:r>
            <a:r>
              <a:rPr lang="en-US" dirty="0" err="1" smtClean="0"/>
              <a:t>db</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22</a:t>
            </a:fld>
            <a:endParaRPr lang="en-US"/>
          </a:p>
        </p:txBody>
      </p:sp>
    </p:spTree>
    <p:extLst>
      <p:ext uri="{BB962C8B-B14F-4D97-AF65-F5344CB8AC3E}">
        <p14:creationId xmlns:p14="http://schemas.microsoft.com/office/powerpoint/2010/main" val="26618427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7021986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281" y="1122215"/>
            <a:ext cx="4668065" cy="2816740"/>
          </a:xfrm>
          <a:prstGeom prst="rect">
            <a:avLst/>
          </a:prstGeom>
        </p:spPr>
      </p:pic>
      <p:sp>
        <p:nvSpPr>
          <p:cNvPr id="2" name="Title 1"/>
          <p:cNvSpPr>
            <a:spLocks noGrp="1"/>
          </p:cNvSpPr>
          <p:nvPr>
            <p:ph type="title"/>
          </p:nvPr>
        </p:nvSpPr>
        <p:spPr/>
        <p:txBody>
          <a:bodyPr/>
          <a:lstStyle/>
          <a:p>
            <a:r>
              <a:rPr lang="en-US" dirty="0" smtClean="0"/>
              <a:t>CRUD Operations :  Insert</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24</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61105"/>
            <a:ext cx="3653437" cy="2477849"/>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174" y="3482858"/>
            <a:ext cx="3479925" cy="2426370"/>
          </a:xfrm>
          <a:prstGeom prst="rect">
            <a:avLst/>
          </a:prstGeom>
        </p:spPr>
      </p:pic>
      <p:sp>
        <p:nvSpPr>
          <p:cNvPr id="10" name="TextBox 9"/>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48622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123596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CRUD Operations : Update</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26</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386009"/>
            <a:ext cx="3839308" cy="305815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332" y="3270252"/>
            <a:ext cx="4097064" cy="30861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122" y="1186171"/>
            <a:ext cx="4078165" cy="3071864"/>
          </a:xfrm>
          <a:prstGeom prst="rect">
            <a:avLst/>
          </a:prstGeom>
        </p:spPr>
      </p:pic>
      <p:sp>
        <p:nvSpPr>
          <p:cNvPr id="10" name="TextBox 9"/>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182098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27</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478197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CRUD Operations : Delete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73933"/>
            <a:ext cx="5316415" cy="3935734"/>
          </a:xfrm>
        </p:spPr>
      </p:pic>
      <p:sp>
        <p:nvSpPr>
          <p:cNvPr id="4" name="Slide Number Placeholder 3"/>
          <p:cNvSpPr>
            <a:spLocks noGrp="1"/>
          </p:cNvSpPr>
          <p:nvPr>
            <p:ph type="sldNum" sz="quarter" idx="12"/>
          </p:nvPr>
        </p:nvSpPr>
        <p:spPr/>
        <p:txBody>
          <a:bodyPr/>
          <a:lstStyle/>
          <a:p>
            <a:fld id="{16F23617-99E7-46FC-87C5-1B3DBB3911CB}" type="slidenum">
              <a:rPr lang="en-US" smtClean="0"/>
              <a:t>28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353" y="1614857"/>
            <a:ext cx="5805121" cy="4297522"/>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455417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29</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916316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NoSQL Database?</a:t>
            </a:r>
            <a:endParaRPr lang="en-US" dirty="0"/>
          </a:p>
        </p:txBody>
      </p:sp>
      <p:sp>
        <p:nvSpPr>
          <p:cNvPr id="3" name="Content Placeholder 2"/>
          <p:cNvSpPr>
            <a:spLocks noGrp="1"/>
          </p:cNvSpPr>
          <p:nvPr>
            <p:ph idx="1"/>
          </p:nvPr>
        </p:nvSpPr>
        <p:spPr/>
        <p:txBody>
          <a:bodyPr>
            <a:normAutofit/>
          </a:bodyPr>
          <a:lstStyle/>
          <a:p>
            <a:pPr>
              <a:buFontTx/>
              <a:buChar char="-"/>
            </a:pPr>
            <a:r>
              <a:rPr lang="en-US" sz="2400" dirty="0" smtClean="0"/>
              <a:t>they </a:t>
            </a:r>
            <a:r>
              <a:rPr lang="en-US" sz="2400" dirty="0"/>
              <a:t>typically use it to refer to any non-relational database. Some say the term “NoSQL” stands for “non SQL” while others say it stands for “not only SQL.” Either way, most agree that NoSQL databases are databases that store data in a format other than relational tables</a:t>
            </a:r>
            <a:r>
              <a:rPr lang="en-US" sz="2400" dirty="0" smtClean="0"/>
              <a:t>.</a:t>
            </a:r>
          </a:p>
          <a:p>
            <a:pPr>
              <a:buFontTx/>
              <a:buChar char="-"/>
            </a:pPr>
            <a:r>
              <a:rPr lang="en-US" sz="2400" dirty="0"/>
              <a:t>NoSQL databases </a:t>
            </a:r>
            <a:r>
              <a:rPr lang="en-US" sz="2400" dirty="0" smtClean="0"/>
              <a:t>“can” </a:t>
            </a:r>
            <a:r>
              <a:rPr lang="en-US" sz="2400" dirty="0"/>
              <a:t>store relationship </a:t>
            </a:r>
            <a:r>
              <a:rPr lang="en-US" sz="2400" dirty="0" smtClean="0"/>
              <a:t>data but they </a:t>
            </a:r>
            <a:r>
              <a:rPr lang="en-US" sz="2400" dirty="0"/>
              <a:t>just store it differently than relational databases </a:t>
            </a:r>
            <a:r>
              <a:rPr lang="en-US" sz="2400" dirty="0" smtClean="0"/>
              <a:t>do</a:t>
            </a:r>
          </a:p>
          <a:p>
            <a:pPr>
              <a:buFontTx/>
              <a:buChar char="-"/>
            </a:pPr>
            <a:r>
              <a:rPr lang="en-US" sz="2400" dirty="0" smtClean="0"/>
              <a:t>Emerged in the late 2000, where the cost of storage dramatically decreased. </a:t>
            </a:r>
            <a:r>
              <a:rPr lang="en-US" sz="2400" dirty="0"/>
              <a:t>Developers (rather than storage) were becoming the primary cost of software development, so NoSQL databases optimized for developer productivity.</a:t>
            </a:r>
          </a:p>
        </p:txBody>
      </p:sp>
      <p:sp>
        <p:nvSpPr>
          <p:cNvPr id="4" name="Slide Number Placeholder 3"/>
          <p:cNvSpPr>
            <a:spLocks noGrp="1"/>
          </p:cNvSpPr>
          <p:nvPr>
            <p:ph type="sldNum" sz="quarter" idx="12"/>
          </p:nvPr>
        </p:nvSpPr>
        <p:spPr/>
        <p:txBody>
          <a:bodyPr/>
          <a:lstStyle/>
          <a:p>
            <a:fld id="{16F23617-99E7-46FC-87C5-1B3DBB3911CB}" type="slidenum">
              <a:rPr lang="en-US" smtClean="0"/>
              <a:t>3</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1754841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CRUD Operations : </a:t>
            </a:r>
            <a:r>
              <a:rPr lang="en-US" dirty="0" smtClean="0"/>
              <a:t>Retrieve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0181" y="1941688"/>
            <a:ext cx="3510257" cy="1264298"/>
          </a:xfrm>
        </p:spPr>
      </p:pic>
      <p:sp>
        <p:nvSpPr>
          <p:cNvPr id="4" name="Slide Number Placeholder 3"/>
          <p:cNvSpPr>
            <a:spLocks noGrp="1"/>
          </p:cNvSpPr>
          <p:nvPr>
            <p:ph type="sldNum" sz="quarter" idx="12"/>
          </p:nvPr>
        </p:nvSpPr>
        <p:spPr/>
        <p:txBody>
          <a:bodyPr/>
          <a:lstStyle/>
          <a:p>
            <a:fld id="{16F23617-99E7-46FC-87C5-1B3DBB3911CB}" type="slidenum">
              <a:rPr lang="en-US" smtClean="0"/>
              <a:t>30</a:t>
            </a:fld>
            <a:endParaRPr lang="en-US"/>
          </a:p>
        </p:txBody>
      </p:sp>
      <p:pic>
        <p:nvPicPr>
          <p:cNvPr id="6" name="Picture 5"/>
          <p:cNvPicPr>
            <a:picLocks noChangeAspect="1"/>
          </p:cNvPicPr>
          <p:nvPr/>
        </p:nvPicPr>
        <p:blipFill>
          <a:blip r:embed="rId3"/>
          <a:stretch>
            <a:fillRect/>
          </a:stretch>
        </p:blipFill>
        <p:spPr>
          <a:xfrm>
            <a:off x="943914" y="3375286"/>
            <a:ext cx="7373379" cy="19433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9699" y="1941688"/>
            <a:ext cx="4003611" cy="1264298"/>
          </a:xfrm>
          <a:prstGeom prst="rect">
            <a:avLst/>
          </a:prstGeom>
        </p:spPr>
      </p:pic>
      <p:sp>
        <p:nvSpPr>
          <p:cNvPr id="8" name="TextBox 7"/>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40077723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 Query Selectors</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31</a:t>
            </a:fld>
            <a:endParaRPr lang="en-US"/>
          </a:p>
        </p:txBody>
      </p:sp>
      <p:pic>
        <p:nvPicPr>
          <p:cNvPr id="10" name="Content Placeholder 9"/>
          <p:cNvPicPr>
            <a:picLocks noGrp="1" noChangeAspect="1"/>
          </p:cNvPicPr>
          <p:nvPr>
            <p:ph idx="1"/>
          </p:nvPr>
        </p:nvPicPr>
        <p:blipFill>
          <a:blip r:embed="rId3"/>
          <a:stretch>
            <a:fillRect/>
          </a:stretch>
        </p:blipFill>
        <p:spPr>
          <a:xfrm>
            <a:off x="4747665" y="4432662"/>
            <a:ext cx="3086256" cy="1687892"/>
          </a:xfrm>
          <a:prstGeom prst="rect">
            <a:avLst/>
          </a:prstGeom>
        </p:spPr>
      </p:pic>
      <p:pic>
        <p:nvPicPr>
          <p:cNvPr id="7" name="Picture 6"/>
          <p:cNvPicPr>
            <a:picLocks noChangeAspect="1"/>
          </p:cNvPicPr>
          <p:nvPr/>
        </p:nvPicPr>
        <p:blipFill>
          <a:blip r:embed="rId4"/>
          <a:stretch>
            <a:fillRect/>
          </a:stretch>
        </p:blipFill>
        <p:spPr>
          <a:xfrm>
            <a:off x="838200" y="1646236"/>
            <a:ext cx="3842077" cy="2327453"/>
          </a:xfrm>
          <a:prstGeom prst="rect">
            <a:avLst/>
          </a:prstGeom>
        </p:spPr>
      </p:pic>
      <p:pic>
        <p:nvPicPr>
          <p:cNvPr id="8" name="Picture 7"/>
          <p:cNvPicPr>
            <a:picLocks noChangeAspect="1"/>
          </p:cNvPicPr>
          <p:nvPr/>
        </p:nvPicPr>
        <p:blipFill>
          <a:blip r:embed="rId5"/>
          <a:stretch>
            <a:fillRect/>
          </a:stretch>
        </p:blipFill>
        <p:spPr>
          <a:xfrm>
            <a:off x="4680277" y="1629278"/>
            <a:ext cx="3221032" cy="2489277"/>
          </a:xfrm>
          <a:prstGeom prst="rect">
            <a:avLst/>
          </a:prstGeom>
        </p:spPr>
      </p:pic>
      <p:pic>
        <p:nvPicPr>
          <p:cNvPr id="9" name="Picture 8"/>
          <p:cNvPicPr>
            <a:picLocks noChangeAspect="1"/>
          </p:cNvPicPr>
          <p:nvPr/>
        </p:nvPicPr>
        <p:blipFill>
          <a:blip r:embed="rId6"/>
          <a:stretch>
            <a:fillRect/>
          </a:stretch>
        </p:blipFill>
        <p:spPr>
          <a:xfrm>
            <a:off x="694844" y="4069246"/>
            <a:ext cx="3884351" cy="1645628"/>
          </a:xfrm>
          <a:prstGeom prst="rect">
            <a:avLst/>
          </a:prstGeom>
        </p:spPr>
      </p:pic>
      <p:pic>
        <p:nvPicPr>
          <p:cNvPr id="11" name="Picture 10"/>
          <p:cNvPicPr>
            <a:picLocks noChangeAspect="1"/>
          </p:cNvPicPr>
          <p:nvPr/>
        </p:nvPicPr>
        <p:blipFill>
          <a:blip r:embed="rId7"/>
          <a:stretch>
            <a:fillRect/>
          </a:stretch>
        </p:blipFill>
        <p:spPr>
          <a:xfrm>
            <a:off x="7968697" y="1629278"/>
            <a:ext cx="3587810" cy="2900629"/>
          </a:xfrm>
          <a:prstGeom prst="rect">
            <a:avLst/>
          </a:prstGeom>
        </p:spPr>
      </p:pic>
      <p:pic>
        <p:nvPicPr>
          <p:cNvPr id="12" name="Picture 11"/>
          <p:cNvPicPr>
            <a:picLocks noChangeAspect="1"/>
          </p:cNvPicPr>
          <p:nvPr/>
        </p:nvPicPr>
        <p:blipFill>
          <a:blip r:embed="rId8"/>
          <a:stretch>
            <a:fillRect/>
          </a:stretch>
        </p:blipFill>
        <p:spPr>
          <a:xfrm>
            <a:off x="8036085" y="4069246"/>
            <a:ext cx="2781844" cy="2262639"/>
          </a:xfrm>
          <a:prstGeom prst="rect">
            <a:avLst/>
          </a:prstGeom>
        </p:spPr>
      </p:pic>
      <p:sp>
        <p:nvSpPr>
          <p:cNvPr id="13" name="TextBox 12"/>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42419302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32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4675035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Aggregation operations process data records and return computed results. Aggregation operations group values from multiple documents together, and can perform a variety of operations </a:t>
            </a:r>
            <a:r>
              <a:rPr lang="en-US" sz="2400" dirty="0" smtClean="0"/>
              <a:t>on </a:t>
            </a:r>
            <a:r>
              <a:rPr lang="en-US" sz="2400" dirty="0"/>
              <a:t>the grouped data to return a single result</a:t>
            </a:r>
            <a:r>
              <a:rPr lang="en-US" sz="2400" dirty="0" smtClean="0"/>
              <a:t>.</a:t>
            </a:r>
          </a:p>
          <a:p>
            <a:pPr marL="0" indent="0">
              <a:buNone/>
            </a:pPr>
            <a:endParaRPr lang="en-US" sz="2400" dirty="0" smtClean="0"/>
          </a:p>
          <a:p>
            <a:pPr lvl="1"/>
            <a:r>
              <a:rPr lang="en-US" sz="2400" dirty="0" smtClean="0"/>
              <a:t>Aggregation pipeline</a:t>
            </a:r>
          </a:p>
          <a:p>
            <a:pPr lvl="1"/>
            <a:r>
              <a:rPr lang="en-US" sz="2400" dirty="0" smtClean="0"/>
              <a:t>Map-reduce</a:t>
            </a:r>
          </a:p>
          <a:p>
            <a:pPr lvl="1"/>
            <a:r>
              <a:rPr lang="en-US" sz="2400" dirty="0" smtClean="0"/>
              <a:t>Single purpose aggregation methods</a:t>
            </a:r>
            <a:endParaRPr lang="en-US" sz="2400" dirty="0"/>
          </a:p>
        </p:txBody>
      </p:sp>
      <p:sp>
        <p:nvSpPr>
          <p:cNvPr id="4" name="Slide Number Placeholder 3"/>
          <p:cNvSpPr>
            <a:spLocks noGrp="1"/>
          </p:cNvSpPr>
          <p:nvPr>
            <p:ph type="sldNum" sz="quarter" idx="12"/>
          </p:nvPr>
        </p:nvSpPr>
        <p:spPr/>
        <p:txBody>
          <a:bodyPr/>
          <a:lstStyle/>
          <a:p>
            <a:fld id="{16F23617-99E7-46FC-87C5-1B3DBB3911CB}" type="slidenum">
              <a:rPr lang="en-US" smtClean="0"/>
              <a:t>33</a:t>
            </a:fld>
            <a:endParaRPr lang="en-US"/>
          </a:p>
        </p:txBody>
      </p:sp>
      <p:sp>
        <p:nvSpPr>
          <p:cNvPr id="5" name="TextBox 4"/>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8578467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Pipeline</a:t>
            </a:r>
            <a:endParaRPr lang="en-US" dirty="0"/>
          </a:p>
        </p:txBody>
      </p:sp>
      <p:sp>
        <p:nvSpPr>
          <p:cNvPr id="3" name="Content Placeholder 2"/>
          <p:cNvSpPr>
            <a:spLocks noGrp="1"/>
          </p:cNvSpPr>
          <p:nvPr>
            <p:ph idx="1"/>
          </p:nvPr>
        </p:nvSpPr>
        <p:spPr/>
        <p:txBody>
          <a:bodyPr>
            <a:normAutofit/>
          </a:bodyPr>
          <a:lstStyle/>
          <a:p>
            <a:pPr>
              <a:buFontTx/>
              <a:buChar char="-"/>
            </a:pPr>
            <a:r>
              <a:rPr lang="en-US" sz="2400" dirty="0" smtClean="0"/>
              <a:t>Pipeline is consist of stages  ( e.g. $match, $group, $project, $sort, $lookup,)</a:t>
            </a:r>
          </a:p>
          <a:p>
            <a:pPr>
              <a:buFontTx/>
              <a:buChar char="-"/>
            </a:pPr>
            <a:r>
              <a:rPr lang="en-US" sz="2400" dirty="0"/>
              <a:t> the aggregate command operates on a single collection, logically passing the entire collection into </a:t>
            </a:r>
            <a:r>
              <a:rPr lang="en-US" sz="2400" dirty="0" smtClean="0"/>
              <a:t>the </a:t>
            </a:r>
            <a:r>
              <a:rPr lang="en-US" sz="2400" dirty="0"/>
              <a:t>aggregation pipeline. </a:t>
            </a:r>
            <a:endParaRPr lang="en-US" sz="2400" dirty="0" smtClean="0"/>
          </a:p>
          <a:p>
            <a:pPr>
              <a:buFontTx/>
              <a:buChar char="-"/>
            </a:pPr>
            <a:endParaRPr lang="en-US" sz="2400" dirty="0"/>
          </a:p>
          <a:p>
            <a:pPr marL="0" indent="0">
              <a:buNone/>
            </a:pPr>
            <a:r>
              <a:rPr lang="en-US" sz="2400" dirty="0" smtClean="0"/>
              <a:t>Sample Pipeline</a:t>
            </a:r>
          </a:p>
          <a:p>
            <a:pPr marL="0" indent="0">
              <a:buNone/>
            </a:pPr>
            <a:endParaRPr lang="en-US" sz="2900" dirty="0"/>
          </a:p>
          <a:p>
            <a:pPr marL="0" indent="0">
              <a:buNone/>
            </a:pPr>
            <a:endParaRPr lang="en-US" sz="2900" dirty="0"/>
          </a:p>
        </p:txBody>
      </p:sp>
      <p:sp>
        <p:nvSpPr>
          <p:cNvPr id="4" name="Slide Number Placeholder 3"/>
          <p:cNvSpPr>
            <a:spLocks noGrp="1"/>
          </p:cNvSpPr>
          <p:nvPr>
            <p:ph type="sldNum" sz="quarter" idx="12"/>
          </p:nvPr>
        </p:nvSpPr>
        <p:spPr/>
        <p:txBody>
          <a:bodyPr/>
          <a:lstStyle/>
          <a:p>
            <a:fld id="{16F23617-99E7-46FC-87C5-1B3DBB3911CB}" type="slidenum">
              <a:rPr lang="en-US" smtClean="0"/>
              <a:t>34</a:t>
            </a:fld>
            <a:endParaRPr lang="en-US"/>
          </a:p>
        </p:txBody>
      </p:sp>
      <p:graphicFrame>
        <p:nvGraphicFramePr>
          <p:cNvPr id="8" name="Diagram 7"/>
          <p:cNvGraphicFramePr/>
          <p:nvPr>
            <p:extLst>
              <p:ext uri="{D42A27DB-BD31-4B8C-83A1-F6EECF244321}">
                <p14:modId xmlns:p14="http://schemas.microsoft.com/office/powerpoint/2010/main" val="2420824824"/>
              </p:ext>
            </p:extLst>
          </p:nvPr>
        </p:nvGraphicFramePr>
        <p:xfrm>
          <a:off x="2032000" y="4273061"/>
          <a:ext cx="8128000" cy="1723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870918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35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2399917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36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851" y="2462744"/>
            <a:ext cx="1285263" cy="1488722"/>
          </a:xfrm>
          <a:prstGeom prst="rect">
            <a:avLst/>
          </a:prstGeom>
        </p:spPr>
      </p:pic>
    </p:spTree>
    <p:extLst>
      <p:ext uri="{BB962C8B-B14F-4D97-AF65-F5344CB8AC3E}">
        <p14:creationId xmlns:p14="http://schemas.microsoft.com/office/powerpoint/2010/main" val="29072853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notebook?</a:t>
            </a:r>
            <a:endParaRPr lang="en-US" dirty="0"/>
          </a:p>
        </p:txBody>
      </p:sp>
      <p:pic>
        <p:nvPicPr>
          <p:cNvPr id="5" name="Content Placeholder 4"/>
          <p:cNvPicPr>
            <a:picLocks noGrp="1" noChangeAspect="1"/>
          </p:cNvPicPr>
          <p:nvPr>
            <p:ph idx="1"/>
          </p:nvPr>
        </p:nvPicPr>
        <p:blipFill>
          <a:blip r:embed="rId3"/>
          <a:stretch>
            <a:fillRect/>
          </a:stretch>
        </p:blipFill>
        <p:spPr>
          <a:xfrm>
            <a:off x="838200" y="1497338"/>
            <a:ext cx="10518390" cy="3989062"/>
          </a:xfrm>
          <a:prstGeom prst="rect">
            <a:avLst/>
          </a:prstGeom>
        </p:spPr>
      </p:pic>
      <p:sp>
        <p:nvSpPr>
          <p:cNvPr id="4" name="Slide Number Placeholder 3"/>
          <p:cNvSpPr>
            <a:spLocks noGrp="1"/>
          </p:cNvSpPr>
          <p:nvPr>
            <p:ph type="sldNum" sz="quarter" idx="12"/>
          </p:nvPr>
        </p:nvSpPr>
        <p:spPr/>
        <p:txBody>
          <a:bodyPr/>
          <a:lstStyle/>
          <a:p>
            <a:fld id="{16F23617-99E7-46FC-87C5-1B3DBB3911CB}" type="slidenum">
              <a:rPr lang="en-US" smtClean="0"/>
              <a:t>37</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6869967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1623" y="2882549"/>
            <a:ext cx="3835400" cy="1325563"/>
          </a:xfrm>
        </p:spPr>
        <p:txBody>
          <a:bodyPr/>
          <a:lstStyle/>
          <a:p>
            <a:pPr algn="ctr"/>
            <a:r>
              <a:rPr lang="en-US" dirty="0" smtClean="0"/>
              <a:t>Demo</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38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719458" y="3093158"/>
            <a:ext cx="836086" cy="877890"/>
          </a:xfrm>
          <a:prstGeom prst="rect">
            <a:avLst/>
          </a:prstGeom>
        </p:spPr>
      </p:pic>
      <p:sp>
        <p:nvSpPr>
          <p:cNvPr id="7" name="TextBox 6"/>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25728408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F23617-99E7-46FC-87C5-1B3DBB3911CB}" type="slidenum">
              <a:rPr lang="en-US" smtClean="0"/>
              <a:t>39</a:t>
            </a:fld>
            <a:endParaRPr lang="en-US"/>
          </a:p>
        </p:txBody>
      </p:sp>
      <p:sp>
        <p:nvSpPr>
          <p:cNvPr id="4" name="TextBox 3"/>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
        <p:nvSpPr>
          <p:cNvPr id="6" name="TextBox 5"/>
          <p:cNvSpPr txBox="1"/>
          <p:nvPr/>
        </p:nvSpPr>
        <p:spPr>
          <a:xfrm>
            <a:off x="1090246" y="1266092"/>
            <a:ext cx="1009356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Don’t stop learning</a:t>
            </a:r>
          </a:p>
          <a:p>
            <a:pPr marL="285750" indent="-285750">
              <a:buFont typeface="Arial" panose="020B0604020202020204" pitchFamily="34" charset="0"/>
              <a:buChar char="•"/>
            </a:pPr>
            <a:r>
              <a:rPr lang="en-US" sz="2400" dirty="0" smtClean="0"/>
              <a:t>Don’t stop building</a:t>
            </a:r>
          </a:p>
          <a:p>
            <a:pPr marL="742950" lvl="1" indent="-285750">
              <a:buFont typeface="Arial" panose="020B0604020202020204" pitchFamily="34" charset="0"/>
              <a:buChar char="•"/>
            </a:pPr>
            <a:r>
              <a:rPr lang="en-US" sz="2400" dirty="0" smtClean="0"/>
              <a:t>Personal projects</a:t>
            </a:r>
          </a:p>
          <a:p>
            <a:pPr marL="742950" lvl="1" indent="-285750">
              <a:buFont typeface="Arial" panose="020B0604020202020204" pitchFamily="34" charset="0"/>
              <a:buChar char="•"/>
            </a:pPr>
            <a:r>
              <a:rPr lang="en-US" sz="2400" dirty="0" smtClean="0"/>
              <a:t>Volunteer works</a:t>
            </a:r>
          </a:p>
          <a:p>
            <a:pPr marL="742950" lvl="1" indent="-285750">
              <a:buFont typeface="Arial" panose="020B0604020202020204" pitchFamily="34" charset="0"/>
              <a:buChar char="•"/>
            </a:pPr>
            <a:r>
              <a:rPr lang="en-US" sz="2400" dirty="0" smtClean="0"/>
              <a:t>Hackathons</a:t>
            </a:r>
          </a:p>
          <a:p>
            <a:pPr marL="742950" lvl="1" indent="-285750">
              <a:buFont typeface="Arial" panose="020B0604020202020204" pitchFamily="34" charset="0"/>
              <a:buChar char="•"/>
            </a:pPr>
            <a:r>
              <a:rPr lang="en-US" sz="2400" dirty="0" smtClean="0"/>
              <a:t>Collaborations</a:t>
            </a:r>
          </a:p>
          <a:p>
            <a:pPr marL="742950" lvl="1" indent="-285750">
              <a:buFont typeface="Arial" panose="020B0604020202020204" pitchFamily="34" charset="0"/>
              <a:buChar char="•"/>
            </a:pPr>
            <a:r>
              <a:rPr lang="en-US" sz="2400" dirty="0" smtClean="0"/>
              <a:t>Share your knowledge</a:t>
            </a:r>
            <a:endParaRPr lang="en-US" sz="2400" dirty="0"/>
          </a:p>
        </p:txBody>
      </p:sp>
      <p:sp>
        <p:nvSpPr>
          <p:cNvPr id="7" name="TextBox 6"/>
          <p:cNvSpPr txBox="1"/>
          <p:nvPr/>
        </p:nvSpPr>
        <p:spPr>
          <a:xfrm>
            <a:off x="949569" y="4448908"/>
            <a:ext cx="10673862" cy="461665"/>
          </a:xfrm>
          <a:prstGeom prst="rect">
            <a:avLst/>
          </a:prstGeom>
          <a:noFill/>
        </p:spPr>
        <p:txBody>
          <a:bodyPr wrap="square" rtlCol="0">
            <a:spAutoFit/>
          </a:bodyPr>
          <a:lstStyle/>
          <a:p>
            <a:pPr algn="ctr"/>
            <a:r>
              <a:rPr lang="en-US" sz="2400" b="1" i="1" dirty="0" smtClean="0"/>
              <a:t>“human knowledge belongs to the world”</a:t>
            </a:r>
            <a:endParaRPr lang="en-US" sz="2400" b="1" i="1" dirty="0"/>
          </a:p>
        </p:txBody>
      </p:sp>
    </p:spTree>
    <p:extLst>
      <p:ext uri="{BB962C8B-B14F-4D97-AF65-F5344CB8AC3E}">
        <p14:creationId xmlns:p14="http://schemas.microsoft.com/office/powerpoint/2010/main" val="28059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vs NoSQL Database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23842997"/>
              </p:ext>
            </p:extLst>
          </p:nvPr>
        </p:nvGraphicFramePr>
        <p:xfrm>
          <a:off x="2099731" y="1591734"/>
          <a:ext cx="8252178" cy="3939556"/>
        </p:xfrm>
        <a:graphic>
          <a:graphicData uri="http://schemas.openxmlformats.org/drawingml/2006/table">
            <a:tbl>
              <a:tblPr bandRow="1">
                <a:tableStyleId>{073A0DAA-6AF3-43AB-8588-CEC1D06C72B9}</a:tableStyleId>
              </a:tblPr>
              <a:tblGrid>
                <a:gridCol w="4126089">
                  <a:extLst>
                    <a:ext uri="{9D8B030D-6E8A-4147-A177-3AD203B41FA5}">
                      <a16:colId xmlns:a16="http://schemas.microsoft.com/office/drawing/2014/main" val="982051441"/>
                    </a:ext>
                  </a:extLst>
                </a:gridCol>
                <a:gridCol w="4126089">
                  <a:extLst>
                    <a:ext uri="{9D8B030D-6E8A-4147-A177-3AD203B41FA5}">
                      <a16:colId xmlns:a16="http://schemas.microsoft.com/office/drawing/2014/main" val="588326040"/>
                    </a:ext>
                  </a:extLst>
                </a:gridCol>
              </a:tblGrid>
              <a:tr h="393956">
                <a:tc>
                  <a:txBody>
                    <a:bodyPr/>
                    <a:lstStyle/>
                    <a:p>
                      <a:r>
                        <a:rPr lang="en-US" sz="1800" dirty="0" smtClean="0"/>
                        <a:t>SQL database are relational</a:t>
                      </a:r>
                      <a:endParaRPr lang="en-US" sz="1800" dirty="0"/>
                    </a:p>
                  </a:txBody>
                  <a:tcPr marL="75012" marR="75012" marT="34290" marB="34290">
                    <a:solidFill>
                      <a:schemeClr val="accent1">
                        <a:lumMod val="20000"/>
                        <a:lumOff val="80000"/>
                      </a:schemeClr>
                    </a:solidFill>
                  </a:tcPr>
                </a:tc>
                <a:tc>
                  <a:txBody>
                    <a:bodyPr/>
                    <a:lstStyle/>
                    <a:p>
                      <a:r>
                        <a:rPr lang="en-US" sz="1800" dirty="0" smtClean="0"/>
                        <a:t>NoSQL databases are non-relational</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4015391200"/>
                  </a:ext>
                </a:extLst>
              </a:tr>
              <a:tr h="709120">
                <a:tc>
                  <a:txBody>
                    <a:bodyPr/>
                    <a:lstStyle/>
                    <a:p>
                      <a:r>
                        <a:rPr lang="en-US" sz="1800" b="0" i="0" kern="1200" dirty="0" smtClean="0">
                          <a:solidFill>
                            <a:schemeClr val="dk1"/>
                          </a:solidFill>
                          <a:effectLst/>
                          <a:latin typeface="+mn-lt"/>
                          <a:ea typeface="+mn-ea"/>
                          <a:cs typeface="+mn-cs"/>
                        </a:rPr>
                        <a:t>SQL databases use structured query language and have a predefined schema</a:t>
                      </a:r>
                      <a:endParaRPr lang="en-US" sz="1800" dirty="0"/>
                    </a:p>
                  </a:txBody>
                  <a:tcPr marL="75012" marR="75012" marT="34290" marB="34290">
                    <a:solidFill>
                      <a:schemeClr val="accent1">
                        <a:lumMod val="20000"/>
                        <a:lumOff val="80000"/>
                      </a:schemeClr>
                    </a:solidFill>
                  </a:tcPr>
                </a:tc>
                <a:tc>
                  <a:txBody>
                    <a:bodyPr/>
                    <a:lstStyle/>
                    <a:p>
                      <a:r>
                        <a:rPr lang="en-US" sz="1800" b="0" i="0" kern="1200" dirty="0" smtClean="0">
                          <a:solidFill>
                            <a:schemeClr val="dk1"/>
                          </a:solidFill>
                          <a:effectLst/>
                          <a:latin typeface="+mn-lt"/>
                          <a:ea typeface="+mn-ea"/>
                          <a:cs typeface="+mn-cs"/>
                        </a:rPr>
                        <a:t>NoSQL databases have dynamic schemas for unstructured data.</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1281379066"/>
                  </a:ext>
                </a:extLst>
              </a:tr>
              <a:tr h="709120">
                <a:tc>
                  <a:txBody>
                    <a:bodyPr/>
                    <a:lstStyle/>
                    <a:p>
                      <a:r>
                        <a:rPr lang="en-US" sz="1800" b="0" i="0" kern="1200" dirty="0" smtClean="0">
                          <a:solidFill>
                            <a:schemeClr val="dk1"/>
                          </a:solidFill>
                          <a:effectLst/>
                          <a:latin typeface="+mn-lt"/>
                          <a:ea typeface="+mn-ea"/>
                          <a:cs typeface="+mn-cs"/>
                        </a:rPr>
                        <a:t>SQL databases are vertically scalable</a:t>
                      </a:r>
                      <a:endParaRPr lang="en-US" sz="1800" dirty="0"/>
                    </a:p>
                  </a:txBody>
                  <a:tcPr marL="75012" marR="75012" marT="34290" marB="34290">
                    <a:solidFill>
                      <a:schemeClr val="accent1">
                        <a:lumMod val="20000"/>
                        <a:lumOff val="80000"/>
                      </a:schemeClr>
                    </a:solidFill>
                  </a:tcPr>
                </a:tc>
                <a:tc>
                  <a:txBody>
                    <a:bodyPr/>
                    <a:lstStyle/>
                    <a:p>
                      <a:r>
                        <a:rPr lang="en-US" sz="1800" b="0" i="0" kern="1200" dirty="0" smtClean="0">
                          <a:solidFill>
                            <a:schemeClr val="dk1"/>
                          </a:solidFill>
                          <a:effectLst/>
                          <a:latin typeface="+mn-lt"/>
                          <a:ea typeface="+mn-ea"/>
                          <a:cs typeface="+mn-cs"/>
                          <a:hlinkClick r:id="rId3" action="ppaction://hlinkfile"/>
                        </a:rPr>
                        <a:t>NoSQL databases are horizontally scalable </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3193932901"/>
                  </a:ext>
                </a:extLst>
              </a:tr>
              <a:tr h="709120">
                <a:tc>
                  <a:txBody>
                    <a:bodyPr/>
                    <a:lstStyle/>
                    <a:p>
                      <a:r>
                        <a:rPr lang="en-US" sz="1800" b="0" i="0" kern="1200" dirty="0" smtClean="0">
                          <a:solidFill>
                            <a:schemeClr val="dk1"/>
                          </a:solidFill>
                          <a:effectLst/>
                          <a:latin typeface="+mn-lt"/>
                          <a:ea typeface="+mn-ea"/>
                          <a:cs typeface="+mn-cs"/>
                        </a:rPr>
                        <a:t>SQL databases are table based</a:t>
                      </a:r>
                      <a:endParaRPr lang="en-US" sz="1800" dirty="0"/>
                    </a:p>
                  </a:txBody>
                  <a:tcPr marL="75012" marR="75012" marT="34290" marB="34290">
                    <a:solidFill>
                      <a:schemeClr val="accent1">
                        <a:lumMod val="20000"/>
                        <a:lumOff val="80000"/>
                      </a:schemeClr>
                    </a:solidFill>
                  </a:tcPr>
                </a:tc>
                <a:tc>
                  <a:txBody>
                    <a:bodyPr/>
                    <a:lstStyle/>
                    <a:p>
                      <a:r>
                        <a:rPr lang="en-US" sz="1800" b="0" i="0" kern="1200" dirty="0" smtClean="0">
                          <a:solidFill>
                            <a:schemeClr val="dk1"/>
                          </a:solidFill>
                          <a:effectLst/>
                          <a:latin typeface="+mn-lt"/>
                          <a:ea typeface="+mn-ea"/>
                          <a:cs typeface="+mn-cs"/>
                        </a:rPr>
                        <a:t>NoSQL databases are document, key-value, graph or wide-column stores</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1830216558"/>
                  </a:ext>
                </a:extLst>
              </a:tr>
              <a:tr h="709120">
                <a:tc>
                  <a:txBody>
                    <a:bodyPr/>
                    <a:lstStyle/>
                    <a:p>
                      <a:r>
                        <a:rPr lang="en-US" sz="1800" b="0" i="0" kern="1200" dirty="0" smtClean="0">
                          <a:solidFill>
                            <a:schemeClr val="dk1"/>
                          </a:solidFill>
                          <a:effectLst/>
                          <a:latin typeface="+mn-lt"/>
                          <a:ea typeface="+mn-ea"/>
                          <a:cs typeface="+mn-cs"/>
                        </a:rPr>
                        <a:t>SQL databases are better for multi-row transactions</a:t>
                      </a:r>
                      <a:endParaRPr lang="en-US" sz="1800" dirty="0"/>
                    </a:p>
                  </a:txBody>
                  <a:tcPr marL="75012" marR="75012" marT="34290" marB="34290">
                    <a:solidFill>
                      <a:schemeClr val="accent1">
                        <a:lumMod val="20000"/>
                        <a:lumOff val="80000"/>
                      </a:schemeClr>
                    </a:solidFill>
                  </a:tcPr>
                </a:tc>
                <a:tc>
                  <a:txBody>
                    <a:bodyPr/>
                    <a:lstStyle/>
                    <a:p>
                      <a:r>
                        <a:rPr lang="en-US" sz="1800" b="0" i="0" kern="1200" dirty="0" smtClean="0">
                          <a:solidFill>
                            <a:schemeClr val="dk1"/>
                          </a:solidFill>
                          <a:effectLst/>
                          <a:latin typeface="+mn-lt"/>
                          <a:ea typeface="+mn-ea"/>
                          <a:cs typeface="+mn-cs"/>
                        </a:rPr>
                        <a:t>NoSQL are better for unstructured data like documents or JSON.</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2706121486"/>
                  </a:ext>
                </a:extLst>
              </a:tr>
              <a:tr h="709120">
                <a:tc>
                  <a:txBody>
                    <a:bodyPr/>
                    <a:lstStyle/>
                    <a:p>
                      <a:r>
                        <a:rPr lang="en-US" sz="1800" dirty="0" smtClean="0"/>
                        <a:t>SQL database design requires tables to be normalized</a:t>
                      </a:r>
                      <a:endParaRPr lang="en-US" sz="1800" dirty="0"/>
                    </a:p>
                  </a:txBody>
                  <a:tcPr marL="75012" marR="75012" marT="34290" marB="34290">
                    <a:solidFill>
                      <a:schemeClr val="accent1">
                        <a:lumMod val="20000"/>
                        <a:lumOff val="80000"/>
                      </a:schemeClr>
                    </a:solidFill>
                  </a:tcPr>
                </a:tc>
                <a:tc>
                  <a:txBody>
                    <a:bodyPr/>
                    <a:lstStyle/>
                    <a:p>
                      <a:r>
                        <a:rPr lang="en-US" sz="1800" baseline="0" dirty="0" smtClean="0"/>
                        <a:t>Flat is the new normal.</a:t>
                      </a:r>
                      <a:endParaRPr lang="en-US" sz="1800" dirty="0"/>
                    </a:p>
                  </a:txBody>
                  <a:tcPr marL="75012" marR="75012" marT="34290" marB="34290">
                    <a:solidFill>
                      <a:schemeClr val="accent5">
                        <a:lumMod val="40000"/>
                        <a:lumOff val="60000"/>
                      </a:schemeClr>
                    </a:solidFill>
                  </a:tcPr>
                </a:tc>
                <a:extLst>
                  <a:ext uri="{0D108BD9-81ED-4DB2-BD59-A6C34878D82A}">
                    <a16:rowId xmlns:a16="http://schemas.microsoft.com/office/drawing/2014/main" val="1046771738"/>
                  </a:ext>
                </a:extLst>
              </a:tr>
            </a:tbl>
          </a:graphicData>
        </a:graphic>
      </p:graphicFrame>
      <p:sp>
        <p:nvSpPr>
          <p:cNvPr id="4" name="Slide Number Placeholder 3"/>
          <p:cNvSpPr>
            <a:spLocks noGrp="1"/>
          </p:cNvSpPr>
          <p:nvPr>
            <p:ph type="sldNum" sz="quarter" idx="12"/>
          </p:nvPr>
        </p:nvSpPr>
        <p:spPr/>
        <p:txBody>
          <a:bodyPr/>
          <a:lstStyle/>
          <a:p>
            <a:fld id="{16F23617-99E7-46FC-87C5-1B3DBB3911CB}" type="slidenum">
              <a:rPr lang="en-US" smtClean="0"/>
              <a:t>4</a:t>
            </a:fld>
            <a:endParaRPr lang="en-US" dirty="0"/>
          </a:p>
        </p:txBody>
      </p:sp>
      <p:sp>
        <p:nvSpPr>
          <p:cNvPr id="11" name="TextBox 10"/>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7535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NoSQL Databases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2650" y="2378386"/>
            <a:ext cx="7886700" cy="2530688"/>
          </a:xfrm>
        </p:spPr>
      </p:pic>
      <p:sp>
        <p:nvSpPr>
          <p:cNvPr id="4" name="Slide Number Placeholder 3"/>
          <p:cNvSpPr>
            <a:spLocks noGrp="1"/>
          </p:cNvSpPr>
          <p:nvPr>
            <p:ph type="sldNum" sz="quarter" idx="12"/>
          </p:nvPr>
        </p:nvSpPr>
        <p:spPr/>
        <p:txBody>
          <a:bodyPr/>
          <a:lstStyle/>
          <a:p>
            <a:fld id="{16F23617-99E7-46FC-87C5-1B3DBB3911CB}" type="slidenum">
              <a:rPr lang="en-US" smtClean="0"/>
              <a:t>5</a:t>
            </a:fld>
            <a:endParaRPr lang="en-US"/>
          </a:p>
        </p:txBody>
      </p:sp>
      <p:sp>
        <p:nvSpPr>
          <p:cNvPr id="9" name="TextBox 8"/>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3472654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NoSQL Databases</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6</a:t>
            </a:fld>
            <a:endParaRPr lang="en-US"/>
          </a:p>
        </p:txBody>
      </p:sp>
      <p:sp>
        <p:nvSpPr>
          <p:cNvPr id="9" name="TextBox 8"/>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806" y="3176516"/>
            <a:ext cx="2928766" cy="8876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686" y="1522472"/>
            <a:ext cx="2730218" cy="14420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615" y="1715929"/>
            <a:ext cx="3446109" cy="1055105"/>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579" y="4372373"/>
            <a:ext cx="2838315" cy="126710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1442" y="1263487"/>
            <a:ext cx="2505075" cy="1819275"/>
          </a:xfrm>
          <a:prstGeom prst="rect">
            <a:avLst/>
          </a:prstGeom>
        </p:spPr>
      </p:pic>
      <p:pic>
        <p:nvPicPr>
          <p:cNvPr id="13" name="Picture 12"/>
          <p:cNvPicPr>
            <a:picLocks noChangeAspect="1"/>
          </p:cNvPicPr>
          <p:nvPr/>
        </p:nvPicPr>
        <p:blipFill rotWithShape="1">
          <a:blip r:embed="rId8">
            <a:extLst>
              <a:ext uri="{28A0092B-C50C-407E-A947-70E740481C1C}">
                <a14:useLocalDpi xmlns:a14="http://schemas.microsoft.com/office/drawing/2010/main" val="0"/>
              </a:ext>
            </a:extLst>
          </a:blip>
          <a:srcRect l="25789" r="23848"/>
          <a:stretch/>
        </p:blipFill>
        <p:spPr>
          <a:xfrm>
            <a:off x="3917244" y="4396557"/>
            <a:ext cx="2788356" cy="121873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7419" y="3018276"/>
            <a:ext cx="1711325" cy="1149211"/>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42856" y="3000578"/>
            <a:ext cx="2857500" cy="142875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19459" y="4447823"/>
            <a:ext cx="1919742" cy="1019491"/>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88712" y="3057532"/>
            <a:ext cx="1314842" cy="1314842"/>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10133" y="4402340"/>
            <a:ext cx="2184072" cy="1064973"/>
          </a:xfrm>
          <a:prstGeom prst="rect">
            <a:avLst/>
          </a:prstGeom>
        </p:spPr>
      </p:pic>
      <p:pic>
        <p:nvPicPr>
          <p:cNvPr id="20" name="Content Placeholder 19"/>
          <p:cNvPicPr>
            <a:picLocks noGrp="1" noChangeAspect="1"/>
          </p:cNvPicPr>
          <p:nvPr>
            <p:ph idx="1"/>
          </p:nvPr>
        </p:nvPicPr>
        <p:blipFill>
          <a:blip r:embed="rId14" cstate="print">
            <a:extLst>
              <a:ext uri="{28A0092B-C50C-407E-A947-70E740481C1C}">
                <a14:useLocalDpi xmlns:a14="http://schemas.microsoft.com/office/drawing/2010/main" val="0"/>
              </a:ext>
            </a:extLst>
          </a:blip>
          <a:stretch>
            <a:fillRect/>
          </a:stretch>
        </p:blipFill>
        <p:spPr>
          <a:xfrm>
            <a:off x="1049486" y="1904103"/>
            <a:ext cx="2463443" cy="649293"/>
          </a:xfrm>
        </p:spPr>
      </p:pic>
    </p:spTree>
    <p:extLst>
      <p:ext uri="{BB962C8B-B14F-4D97-AF65-F5344CB8AC3E}">
        <p14:creationId xmlns:p14="http://schemas.microsoft.com/office/powerpoint/2010/main" val="1052361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Document Oriented NoSQL Databases</a:t>
            </a:r>
            <a:endParaRPr lang="en-US" u="sng"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16F23617-99E7-46FC-87C5-1B3DBB3911CB}" type="slidenum">
              <a:rPr lang="en-US" smtClean="0"/>
              <a:t>7</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852" y="2723887"/>
            <a:ext cx="1064682" cy="1064682"/>
          </a:xfrm>
          <a:prstGeom prst="rect">
            <a:avLst/>
          </a:prstGeom>
        </p:spPr>
      </p:pic>
    </p:spTree>
    <p:extLst>
      <p:ext uri="{BB962C8B-B14F-4D97-AF65-F5344CB8AC3E}">
        <p14:creationId xmlns:p14="http://schemas.microsoft.com/office/powerpoint/2010/main" val="6979506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document oriented database?</a:t>
            </a:r>
            <a:endParaRPr lang="en-US" dirty="0"/>
          </a:p>
        </p:txBody>
      </p:sp>
      <p:sp>
        <p:nvSpPr>
          <p:cNvPr id="3" name="Content Placeholder 2"/>
          <p:cNvSpPr>
            <a:spLocks noGrp="1"/>
          </p:cNvSpPr>
          <p:nvPr>
            <p:ph idx="1"/>
          </p:nvPr>
        </p:nvSpPr>
        <p:spPr/>
        <p:txBody>
          <a:bodyPr/>
          <a:lstStyle/>
          <a:p>
            <a:pPr>
              <a:buFontTx/>
              <a:buChar char="-"/>
            </a:pPr>
            <a:r>
              <a:rPr lang="en-US" dirty="0" smtClean="0"/>
              <a:t>a </a:t>
            </a:r>
            <a:r>
              <a:rPr lang="en-US" dirty="0"/>
              <a:t>document-oriented database contains </a:t>
            </a:r>
            <a:r>
              <a:rPr lang="en-US" i="1" dirty="0"/>
              <a:t>documents </a:t>
            </a:r>
            <a:r>
              <a:rPr lang="en-US" dirty="0"/>
              <a:t>, which are records that describe the data in the document, as well as the actual data. Documents can be as complex as you choose; you can use nested data to provide additional sub-categories of information about your object. </a:t>
            </a:r>
            <a:endParaRPr lang="en-US" dirty="0" smtClean="0"/>
          </a:p>
          <a:p>
            <a:pPr>
              <a:buFontTx/>
              <a:buChar char="-"/>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8</a:t>
            </a:fld>
            <a:endParaRPr lang="en-US"/>
          </a:p>
        </p:txBody>
      </p:sp>
      <p:pic>
        <p:nvPicPr>
          <p:cNvPr id="5" name="Picture 4"/>
          <p:cNvPicPr>
            <a:picLocks noChangeAspect="1"/>
          </p:cNvPicPr>
          <p:nvPr/>
        </p:nvPicPr>
        <p:blipFill>
          <a:blip r:embed="rId2"/>
          <a:stretch>
            <a:fillRect/>
          </a:stretch>
        </p:blipFill>
        <p:spPr>
          <a:xfrm>
            <a:off x="2814179" y="2716159"/>
            <a:ext cx="6563641" cy="3277057"/>
          </a:xfrm>
          <a:prstGeom prst="rect">
            <a:avLst/>
          </a:prstGeom>
        </p:spPr>
      </p:pic>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spTree>
    <p:extLst>
      <p:ext uri="{BB962C8B-B14F-4D97-AF65-F5344CB8AC3E}">
        <p14:creationId xmlns:p14="http://schemas.microsoft.com/office/powerpoint/2010/main" val="1104103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16F23617-99E7-46FC-87C5-1B3DBB3911CB}" type="slidenum">
              <a:rPr lang="en-US" smtClean="0"/>
              <a:t>9</a:t>
            </a:fld>
            <a:endParaRPr lang="en-US"/>
          </a:p>
        </p:txBody>
      </p:sp>
      <p:sp>
        <p:nvSpPr>
          <p:cNvPr id="6" name="TextBox 5"/>
          <p:cNvSpPr txBox="1"/>
          <p:nvPr/>
        </p:nvSpPr>
        <p:spPr>
          <a:xfrm flipH="1">
            <a:off x="1676608" y="5786051"/>
            <a:ext cx="2387393" cy="230832"/>
          </a:xfrm>
          <a:prstGeom prst="rect">
            <a:avLst/>
          </a:prstGeom>
          <a:noFill/>
        </p:spPr>
        <p:txBody>
          <a:bodyPr wrap="square" rtlCol="0">
            <a:spAutoFit/>
          </a:bodyPr>
          <a:lstStyle/>
          <a:p>
            <a:r>
              <a:rPr lang="en-US" sz="900" dirty="0">
                <a:solidFill>
                  <a:schemeClr val="bg1">
                    <a:lumMod val="65000"/>
                  </a:schemeClr>
                </a:solidFill>
                <a:latin typeface="+mj-lt"/>
              </a:rPr>
              <a:t>@m3lles  |  #</a:t>
            </a:r>
            <a:r>
              <a:rPr lang="en-US" sz="900" dirty="0" err="1">
                <a:solidFill>
                  <a:schemeClr val="bg1">
                    <a:lumMod val="65000"/>
                  </a:schemeClr>
                </a:solidFill>
                <a:latin typeface="+mj-lt"/>
              </a:rPr>
              <a:t>rstektok</a:t>
            </a:r>
            <a:r>
              <a:rPr lang="en-US" sz="900" dirty="0">
                <a:solidFill>
                  <a:schemeClr val="bg1">
                    <a:lumMod val="65000"/>
                  </a:schemeClr>
                </a:solidFill>
                <a:latin typeface="+mj-lt"/>
              </a:rPr>
              <a:t> #</a:t>
            </a:r>
            <a:r>
              <a:rPr lang="en-US" sz="900" dirty="0" err="1">
                <a:solidFill>
                  <a:schemeClr val="bg1">
                    <a:lumMod val="65000"/>
                  </a:schemeClr>
                </a:solidFill>
                <a:latin typeface="+mj-lt"/>
              </a:rPr>
              <a:t>mongodbseries</a:t>
            </a:r>
            <a:endParaRPr lang="en-US" sz="900" dirty="0">
              <a:solidFill>
                <a:schemeClr val="bg1">
                  <a:lumMod val="65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8834" y="5793002"/>
            <a:ext cx="212867" cy="212867"/>
          </a:xfrm>
          <a:prstGeom prst="rect">
            <a:avLst/>
          </a:prstGeom>
        </p:spPr>
      </p:pic>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88533" y="1694729"/>
            <a:ext cx="9965267" cy="3530885"/>
          </a:xfrm>
        </p:spPr>
      </p:pic>
    </p:spTree>
    <p:extLst>
      <p:ext uri="{BB962C8B-B14F-4D97-AF65-F5344CB8AC3E}">
        <p14:creationId xmlns:p14="http://schemas.microsoft.com/office/powerpoint/2010/main" val="2663977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potx" id="{0B19F902-EA2E-4C3D-9F47-5E1B558124FC}" vid="{A3927889-844A-49A3-B7A0-6877505B7B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3760</TotalTime>
  <Words>1077</Words>
  <Application>Microsoft Office PowerPoint</Application>
  <PresentationFormat>Widescreen</PresentationFormat>
  <Paragraphs>209</Paragraphs>
  <Slides>39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Presentation1</vt:lpstr>
      <vt:lpstr>MongoDB : Getting Started</vt:lpstr>
      <vt:lpstr>NoSQL  Database </vt:lpstr>
      <vt:lpstr>What is NoSQL Database?</vt:lpstr>
      <vt:lpstr>SQL vs NoSQL Database</vt:lpstr>
      <vt:lpstr>Types of NoSQL Databases</vt:lpstr>
      <vt:lpstr>Examples of NoSQL Databases</vt:lpstr>
      <vt:lpstr>Document Oriented NoSQL Databases</vt:lpstr>
      <vt:lpstr>What is a document oriented database?</vt:lpstr>
      <vt:lpstr>Example</vt:lpstr>
      <vt:lpstr>PowerPoint Presentation</vt:lpstr>
      <vt:lpstr>PowerPoint Presentation</vt:lpstr>
      <vt:lpstr>Documents with relationships</vt:lpstr>
      <vt:lpstr>PowerPoint Presentation</vt:lpstr>
      <vt:lpstr>MongoDB</vt:lpstr>
      <vt:lpstr>What is MongoDB ?</vt:lpstr>
      <vt:lpstr>PowerPoint Presentation</vt:lpstr>
      <vt:lpstr>Common MongoDB Setup</vt:lpstr>
      <vt:lpstr>Installation Resources</vt:lpstr>
      <vt:lpstr>Basic MongoDB Operations</vt:lpstr>
      <vt:lpstr>What we need ?</vt:lpstr>
      <vt:lpstr>MongoDB CLI’s</vt:lpstr>
      <vt:lpstr>Getting around the database</vt:lpstr>
      <vt:lpstr>Demo</vt:lpstr>
      <vt:lpstr>CRUD Operations :  Insert</vt:lpstr>
      <vt:lpstr>Demo</vt:lpstr>
      <vt:lpstr>CRUD Operations : Update</vt:lpstr>
      <vt:lpstr>Demo</vt:lpstr>
      <vt:lpstr>CRUD Operations : Delete</vt:lpstr>
      <vt:lpstr>Demo</vt:lpstr>
      <vt:lpstr>CRUD Operations : Retrieve</vt:lpstr>
      <vt:lpstr>Retrieve : Query Selectors</vt:lpstr>
      <vt:lpstr>Demo</vt:lpstr>
      <vt:lpstr>Aggregations</vt:lpstr>
      <vt:lpstr>Aggregation Pipeline</vt:lpstr>
      <vt:lpstr>Demo</vt:lpstr>
      <vt:lpstr>Jupyter Notebook</vt:lpstr>
      <vt:lpstr>What is this notebook?</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dc:creator>Marvin Trilles</dc:creator>
  <cp:lastModifiedBy>Marvin Trilles</cp:lastModifiedBy>
  <cp:revision>58</cp:revision>
  <dcterms:created xsi:type="dcterms:W3CDTF">2020-06-10T15:36:11Z</dcterms:created>
  <dcterms:modified xsi:type="dcterms:W3CDTF">2020-07-01T02:43:41Z</dcterms:modified>
</cp:coreProperties>
</file>